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281" r:id="rId2"/>
    <p:sldId id="320" r:id="rId3"/>
    <p:sldId id="316" r:id="rId4"/>
    <p:sldId id="317" r:id="rId5"/>
    <p:sldId id="319" r:id="rId6"/>
    <p:sldId id="325" r:id="rId7"/>
    <p:sldId id="321" r:id="rId8"/>
    <p:sldId id="327" r:id="rId9"/>
    <p:sldId id="341" r:id="rId10"/>
    <p:sldId id="322" r:id="rId11"/>
    <p:sldId id="340" r:id="rId12"/>
    <p:sldId id="324" r:id="rId13"/>
    <p:sldId id="326" r:id="rId14"/>
    <p:sldId id="329" r:id="rId15"/>
    <p:sldId id="330" r:id="rId16"/>
    <p:sldId id="331" r:id="rId17"/>
    <p:sldId id="332" r:id="rId18"/>
    <p:sldId id="333" r:id="rId19"/>
    <p:sldId id="334" r:id="rId20"/>
    <p:sldId id="335" r:id="rId21"/>
    <p:sldId id="336" r:id="rId22"/>
    <p:sldId id="337" r:id="rId23"/>
    <p:sldId id="338" r:id="rId24"/>
    <p:sldId id="339" r:id="rId25"/>
    <p:sldId id="342" r:id="rId26"/>
  </p:sldIdLst>
  <p:sldSz cx="9144000" cy="6858000" type="screen4x3"/>
  <p:notesSz cx="6797675" cy="9874250"/>
  <p:defaultTextStyle>
    <a:defPPr>
      <a:defRPr lang="en-GB"/>
    </a:defPPr>
    <a:lvl1pPr algn="ctr"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ctr"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ctr"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ctr"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ctr"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6071C4"/>
    <a:srgbClr val="00B5AD"/>
    <a:srgbClr val="99CCFF"/>
    <a:srgbClr val="7EAEE8"/>
    <a:srgbClr val="00B9F6"/>
    <a:srgbClr val="00245E"/>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autoAdjust="0"/>
  </p:normalViewPr>
  <p:slideViewPr>
    <p:cSldViewPr snapToGrid="0" showGuides="1">
      <p:cViewPr>
        <p:scale>
          <a:sx n="70" d="100"/>
          <a:sy n="70" d="100"/>
        </p:scale>
        <p:origin x="-516" y="-180"/>
      </p:cViewPr>
      <p:guideLst>
        <p:guide orient="horz" pos="240"/>
        <p:guide pos="2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75779" name="Rectangle 3"/>
          <p:cNvSpPr>
            <a:spLocks noGrp="1" noChangeArrowheads="1"/>
          </p:cNvSpPr>
          <p:nvPr>
            <p:ph type="dt" sz="quarter" idx="1"/>
          </p:nvPr>
        </p:nvSpPr>
        <p:spPr bwMode="auto">
          <a:xfrm>
            <a:off x="3850443"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75780" name="Rectangle 4"/>
          <p:cNvSpPr>
            <a:spLocks noGrp="1" noChangeArrowheads="1"/>
          </p:cNvSpPr>
          <p:nvPr>
            <p:ph type="ftr" sz="quarter" idx="2"/>
          </p:nvPr>
        </p:nvSpPr>
        <p:spPr bwMode="auto">
          <a:xfrm>
            <a:off x="0"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75781" name="Rectangle 5"/>
          <p:cNvSpPr>
            <a:spLocks noGrp="1" noChangeArrowheads="1"/>
          </p:cNvSpPr>
          <p:nvPr>
            <p:ph type="sldNum" sz="quarter" idx="3"/>
          </p:nvPr>
        </p:nvSpPr>
        <p:spPr bwMode="auto">
          <a:xfrm>
            <a:off x="3850443"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65" charset="0"/>
                <a:ea typeface="ＭＳ Ｐゴシック" pitchFamily="-65" charset="-128"/>
                <a:cs typeface="ＭＳ Ｐゴシック" pitchFamily="-65" charset="-128"/>
              </a:defRPr>
            </a:lvl1pPr>
          </a:lstStyle>
          <a:p>
            <a:pPr>
              <a:defRPr/>
            </a:pPr>
            <a:fld id="{6917EE14-E776-C444-ADA3-715635280001}" type="slidenum">
              <a:rPr lang="en-GB"/>
              <a:pPr>
                <a:defRPr/>
              </a:pPr>
              <a:t>‹#›</a:t>
            </a:fld>
            <a:endParaRPr lang="en-GB"/>
          </a:p>
        </p:txBody>
      </p:sp>
    </p:spTree>
    <p:extLst>
      <p:ext uri="{BB962C8B-B14F-4D97-AF65-F5344CB8AC3E}">
        <p14:creationId xmlns:p14="http://schemas.microsoft.com/office/powerpoint/2010/main" val="11516973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94211" name="Rectangle 3"/>
          <p:cNvSpPr>
            <a:spLocks noGrp="1" noChangeArrowheads="1"/>
          </p:cNvSpPr>
          <p:nvPr>
            <p:ph type="dt" idx="1"/>
          </p:nvPr>
        </p:nvSpPr>
        <p:spPr bwMode="auto">
          <a:xfrm>
            <a:off x="3850443"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p:spPr>
      </p:sp>
      <p:sp>
        <p:nvSpPr>
          <p:cNvPr id="94213" name="Rectangle 5"/>
          <p:cNvSpPr>
            <a:spLocks noGrp="1" noChangeArrowheads="1"/>
          </p:cNvSpPr>
          <p:nvPr>
            <p:ph type="body" sz="quarter" idx="3"/>
          </p:nvPr>
        </p:nvSpPr>
        <p:spPr bwMode="auto">
          <a:xfrm>
            <a:off x="679768" y="4690269"/>
            <a:ext cx="5438140"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4214" name="Rectangle 6"/>
          <p:cNvSpPr>
            <a:spLocks noGrp="1" noChangeArrowheads="1"/>
          </p:cNvSpPr>
          <p:nvPr>
            <p:ph type="ftr" sz="quarter" idx="4"/>
          </p:nvPr>
        </p:nvSpPr>
        <p:spPr bwMode="auto">
          <a:xfrm>
            <a:off x="0"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94215" name="Rectangle 7"/>
          <p:cNvSpPr>
            <a:spLocks noGrp="1" noChangeArrowheads="1"/>
          </p:cNvSpPr>
          <p:nvPr>
            <p:ph type="sldNum" sz="quarter" idx="5"/>
          </p:nvPr>
        </p:nvSpPr>
        <p:spPr bwMode="auto">
          <a:xfrm>
            <a:off x="3850443"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65" charset="0"/>
                <a:ea typeface="ＭＳ Ｐゴシック" pitchFamily="-65" charset="-128"/>
                <a:cs typeface="ＭＳ Ｐゴシック" pitchFamily="-65" charset="-128"/>
              </a:defRPr>
            </a:lvl1pPr>
          </a:lstStyle>
          <a:p>
            <a:pPr>
              <a:defRPr/>
            </a:pPr>
            <a:fld id="{9DC8395F-77B5-7F4B-B80B-1C0CFFB82F42}" type="slidenum">
              <a:rPr lang="en-GB"/>
              <a:pPr>
                <a:defRPr/>
              </a:pPr>
              <a:t>‹#›</a:t>
            </a:fld>
            <a:endParaRPr lang="en-GB"/>
          </a:p>
        </p:txBody>
      </p:sp>
    </p:spTree>
    <p:extLst>
      <p:ext uri="{BB962C8B-B14F-4D97-AF65-F5344CB8AC3E}">
        <p14:creationId xmlns:p14="http://schemas.microsoft.com/office/powerpoint/2010/main" val="36344192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456952"/>
            <a:ext cx="7442200" cy="1195810"/>
          </a:xfrm>
        </p:spPr>
        <p:txBody>
          <a:bodyPr/>
          <a:lstStyle>
            <a:lvl1pPr>
              <a:defRPr sz="3400" b="0" i="0">
                <a:solidFill>
                  <a:schemeClr val="tx2"/>
                </a:solidFill>
                <a:latin typeface="Arial"/>
                <a:cs typeface="Arial"/>
              </a:defRPr>
            </a:lvl1pPr>
          </a:lstStyle>
          <a:p>
            <a:r>
              <a:rPr lang="en-US" smtClean="0"/>
              <a:t>Click to edit Master title style</a:t>
            </a:r>
            <a:endParaRPr lang="en-GB" dirty="0"/>
          </a:p>
        </p:txBody>
      </p:sp>
      <p:sp>
        <p:nvSpPr>
          <p:cNvPr id="3075" name="Rectangle 3"/>
          <p:cNvSpPr>
            <a:spLocks noGrp="1" noChangeArrowheads="1"/>
          </p:cNvSpPr>
          <p:nvPr>
            <p:ph type="subTitle" idx="1"/>
          </p:nvPr>
        </p:nvSpPr>
        <p:spPr>
          <a:xfrm>
            <a:off x="914400" y="3819071"/>
            <a:ext cx="7442200" cy="444500"/>
          </a:xfrm>
        </p:spPr>
        <p:txBody>
          <a:bodyPr/>
          <a:lstStyle>
            <a:lvl1pPr marL="0" indent="0">
              <a:buFontTx/>
              <a:buNone/>
              <a:defRPr sz="2000" b="0" i="0">
                <a:solidFill>
                  <a:schemeClr val="bg2"/>
                </a:solidFill>
                <a:latin typeface="Arial"/>
                <a:cs typeface="Arial"/>
              </a:defRPr>
            </a:lvl1pPr>
          </a:lstStyle>
          <a:p>
            <a:r>
              <a:rPr lang="en-US" smtClean="0"/>
              <a:t>Click to edit Master subtitle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Object">
    <p:spTree>
      <p:nvGrpSpPr>
        <p:cNvPr id="1" name=""/>
        <p:cNvGrpSpPr/>
        <p:nvPr/>
      </p:nvGrpSpPr>
      <p:grpSpPr>
        <a:xfrm>
          <a:off x="0" y="0"/>
          <a:ext cx="0" cy="0"/>
          <a:chOff x="0" y="0"/>
          <a:chExt cx="0" cy="0"/>
        </a:xfrm>
      </p:grpSpPr>
      <p:sp>
        <p:nvSpPr>
          <p:cNvPr id="2" name="Título 1"/>
          <p:cNvSpPr>
            <a:spLocks noGrp="1"/>
          </p:cNvSpPr>
          <p:nvPr>
            <p:ph type="title"/>
          </p:nvPr>
        </p:nvSpPr>
        <p:spPr>
          <a:xfrm>
            <a:off x="433388" y="381000"/>
            <a:ext cx="7925405" cy="698500"/>
          </a:xfrm>
        </p:spPr>
        <p:txBody>
          <a:bodyPr/>
          <a:lstStyle/>
          <a:p>
            <a:r>
              <a:rPr lang="en-US" smtClean="0"/>
              <a:t>Click to edit Master title style</a:t>
            </a:r>
            <a:endParaRPr lang="es-ES_tradnl" dirty="0"/>
          </a:p>
        </p:txBody>
      </p:sp>
      <p:sp>
        <p:nvSpPr>
          <p:cNvPr id="3" name="Marcador de contenido 2"/>
          <p:cNvSpPr>
            <a:spLocks noGrp="1"/>
          </p:cNvSpPr>
          <p:nvPr>
            <p:ph idx="1"/>
          </p:nvPr>
        </p:nvSpPr>
        <p:spPr>
          <a:xfrm>
            <a:off x="433388" y="1168400"/>
            <a:ext cx="7938105" cy="40240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F9535523-8ECD-4DBD-B2EF-811C31DF4F52}"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33388" y="1168401"/>
            <a:ext cx="7961690" cy="4024086"/>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2"/>
          <p:cNvSpPr>
            <a:spLocks noGrp="1" noChangeArrowheads="1"/>
          </p:cNvSpPr>
          <p:nvPr>
            <p:ph type="title"/>
          </p:nvPr>
        </p:nvSpPr>
        <p:spPr bwMode="auto">
          <a:xfrm>
            <a:off x="433388" y="381000"/>
            <a:ext cx="7961689" cy="698400"/>
          </a:xfrm>
          <a:prstGeom prst="rect">
            <a:avLst/>
          </a:prstGeom>
          <a:noFill/>
          <a:ln w="9525">
            <a:noFill/>
            <a:miter lim="800000"/>
            <a:headEnd/>
            <a:tailEnd/>
          </a:ln>
          <a:effectLst/>
        </p:spPr>
        <p:txBody>
          <a:bodyPr/>
          <a:lstStyle/>
          <a:p>
            <a:pPr lvl="0"/>
            <a:r>
              <a:rPr lang="en-US" smtClean="0"/>
              <a:t>Click to edit Master title style</a:t>
            </a:r>
            <a:endParaRPr lang="en-GB" dirty="0"/>
          </a:p>
        </p:txBody>
      </p:sp>
      <p:sp>
        <p:nvSpPr>
          <p:cNvPr id="2" name="Footer Placeholder 1"/>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7456673B-E94C-467B-A565-E0EF8FBDBE78}"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Objects">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33388" y="1158875"/>
            <a:ext cx="4049712" cy="5360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dirty="0"/>
          </a:p>
        </p:txBody>
      </p:sp>
      <p:sp>
        <p:nvSpPr>
          <p:cNvPr id="4" name="Marcador de contenido 3"/>
          <p:cNvSpPr>
            <a:spLocks noGrp="1"/>
          </p:cNvSpPr>
          <p:nvPr>
            <p:ph sz="half" idx="2"/>
          </p:nvPr>
        </p:nvSpPr>
        <p:spPr>
          <a:xfrm>
            <a:off x="4597400" y="1168400"/>
            <a:ext cx="3822701" cy="386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dirty="0"/>
          </a:p>
        </p:txBody>
      </p:sp>
      <p:sp>
        <p:nvSpPr>
          <p:cNvPr id="6" name="Rectangle 2"/>
          <p:cNvSpPr>
            <a:spLocks noGrp="1" noChangeArrowheads="1"/>
          </p:cNvSpPr>
          <p:nvPr>
            <p:ph type="title"/>
          </p:nvPr>
        </p:nvSpPr>
        <p:spPr bwMode="auto">
          <a:xfrm>
            <a:off x="433389" y="381000"/>
            <a:ext cx="7720012" cy="698400"/>
          </a:xfrm>
          <a:prstGeom prst="rect">
            <a:avLst/>
          </a:prstGeom>
          <a:noFill/>
          <a:ln w="9525">
            <a:noFill/>
            <a:miter lim="800000"/>
            <a:headEnd/>
            <a:tailEnd/>
          </a:ln>
          <a:effectLst/>
        </p:spPr>
        <p:txBody>
          <a:bodyPr/>
          <a:lstStyle/>
          <a:p>
            <a:pPr lvl="0"/>
            <a:r>
              <a:rPr lang="en-US" smtClean="0"/>
              <a:t>Click to edit Master title style</a:t>
            </a:r>
            <a:endParaRPr lang="en-GB" dirty="0"/>
          </a:p>
        </p:txBody>
      </p:sp>
      <p:sp>
        <p:nvSpPr>
          <p:cNvPr id="2" name="Footer Placeholder 1"/>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EFAAB7E-7D53-468B-91DB-E741BA8C58CA}"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es-ES_tradnl"/>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itle and Image">
    <p:spTree>
      <p:nvGrpSpPr>
        <p:cNvPr id="1" name=""/>
        <p:cNvGrpSpPr/>
        <p:nvPr/>
      </p:nvGrpSpPr>
      <p:grpSpPr>
        <a:xfrm>
          <a:off x="0" y="0"/>
          <a:ext cx="0" cy="0"/>
          <a:chOff x="0" y="0"/>
          <a:chExt cx="0" cy="0"/>
        </a:xfrm>
      </p:grpSpPr>
      <p:sp>
        <p:nvSpPr>
          <p:cNvPr id="2" name="Título 1"/>
          <p:cNvSpPr>
            <a:spLocks noGrp="1"/>
          </p:cNvSpPr>
          <p:nvPr>
            <p:ph type="title"/>
          </p:nvPr>
        </p:nvSpPr>
        <p:spPr>
          <a:xfrm>
            <a:off x="433388" y="4568825"/>
            <a:ext cx="7732712" cy="566738"/>
          </a:xfrm>
        </p:spPr>
        <p:txBody>
          <a:bodyPr/>
          <a:lstStyle>
            <a:lvl1pPr algn="l">
              <a:defRPr sz="2000" b="1"/>
            </a:lvl1pPr>
          </a:lstStyle>
          <a:p>
            <a:r>
              <a:rPr lang="en-US" smtClean="0"/>
              <a:t>Click to edit Master title style</a:t>
            </a:r>
            <a:endParaRPr lang="es-ES_tradnl" dirty="0"/>
          </a:p>
        </p:txBody>
      </p:sp>
      <p:sp>
        <p:nvSpPr>
          <p:cNvPr id="3" name="Marcador de posición de imagen 2"/>
          <p:cNvSpPr>
            <a:spLocks noGrp="1"/>
          </p:cNvSpPr>
          <p:nvPr>
            <p:ph type="pic" idx="1"/>
          </p:nvPr>
        </p:nvSpPr>
        <p:spPr>
          <a:xfrm>
            <a:off x="433388" y="381000"/>
            <a:ext cx="77327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s-ES_tradnl" noProof="0" smtClean="0"/>
          </a:p>
        </p:txBody>
      </p:sp>
      <p:sp>
        <p:nvSpPr>
          <p:cNvPr id="4" name="Marcador de texto 3"/>
          <p:cNvSpPr>
            <a:spLocks noGrp="1"/>
          </p:cNvSpPr>
          <p:nvPr>
            <p:ph type="body" sz="half" idx="2"/>
          </p:nvPr>
        </p:nvSpPr>
        <p:spPr>
          <a:xfrm>
            <a:off x="433388" y="5135563"/>
            <a:ext cx="77327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bjects and Text">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33388" y="1168400"/>
            <a:ext cx="3883853" cy="5360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dirty="0"/>
          </a:p>
        </p:txBody>
      </p:sp>
      <p:sp>
        <p:nvSpPr>
          <p:cNvPr id="4" name="Marcador de texto 3"/>
          <p:cNvSpPr>
            <a:spLocks noGrp="1"/>
          </p:cNvSpPr>
          <p:nvPr>
            <p:ph type="body" sz="half" idx="2"/>
          </p:nvPr>
        </p:nvSpPr>
        <p:spPr>
          <a:xfrm>
            <a:off x="4445283" y="1168400"/>
            <a:ext cx="3695417" cy="383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dirty="0"/>
          </a:p>
        </p:txBody>
      </p:sp>
      <p:sp>
        <p:nvSpPr>
          <p:cNvPr id="6" name="Rectangle 2"/>
          <p:cNvSpPr>
            <a:spLocks noGrp="1" noChangeArrowheads="1"/>
          </p:cNvSpPr>
          <p:nvPr>
            <p:ph type="title"/>
          </p:nvPr>
        </p:nvSpPr>
        <p:spPr bwMode="auto">
          <a:xfrm>
            <a:off x="433389" y="381000"/>
            <a:ext cx="7695806" cy="698400"/>
          </a:xfrm>
          <a:prstGeom prst="rect">
            <a:avLst/>
          </a:prstGeom>
          <a:noFill/>
          <a:ln w="9525">
            <a:noFill/>
            <a:miter lim="800000"/>
            <a:headEnd/>
            <a:tailEnd/>
          </a:ln>
          <a:effectLst/>
        </p:spPr>
        <p:txBody>
          <a:bodyPr/>
          <a:lstStyle/>
          <a:p>
            <a:pPr lvl="0"/>
            <a:r>
              <a:rPr lang="en-US" smtClean="0"/>
              <a:t>Click to edit Master title style</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3388" y="381000"/>
            <a:ext cx="7889875" cy="698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a:p>
        </p:txBody>
      </p:sp>
      <p:sp>
        <p:nvSpPr>
          <p:cNvPr id="1027" name="Rectangle 3"/>
          <p:cNvSpPr>
            <a:spLocks noGrp="1" noChangeArrowheads="1"/>
          </p:cNvSpPr>
          <p:nvPr>
            <p:ph type="body" idx="1"/>
          </p:nvPr>
        </p:nvSpPr>
        <p:spPr bwMode="auto">
          <a:xfrm>
            <a:off x="433388" y="1181100"/>
            <a:ext cx="7889875" cy="40243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uadroTexto 7"/>
          <p:cNvSpPr txBox="1"/>
          <p:nvPr/>
        </p:nvSpPr>
        <p:spPr>
          <a:xfrm>
            <a:off x="6146800" y="6597650"/>
            <a:ext cx="2603500" cy="107950"/>
          </a:xfrm>
          <a:prstGeom prst="rect">
            <a:avLst/>
          </a:prstGeom>
          <a:noFill/>
        </p:spPr>
        <p:txBody>
          <a:bodyPr lIns="0" tIns="0" rIns="0" bIns="0">
            <a:prstTxWarp prst="textNoShape">
              <a:avLst/>
            </a:prstTxWarp>
            <a:spAutoFit/>
          </a:bodyPr>
          <a:lstStyle/>
          <a:p>
            <a:pPr algn="r"/>
            <a:r>
              <a:rPr lang="es-ES_tradnl" sz="700" dirty="0">
                <a:solidFill>
                  <a:srgbClr val="7F7F7F"/>
                </a:solidFill>
              </a:rPr>
              <a:t>© IIHF 2010   |   </a:t>
            </a:r>
            <a:r>
              <a:rPr lang="es-ES_tradnl" sz="700" dirty="0" err="1">
                <a:solidFill>
                  <a:srgbClr val="7F7F7F"/>
                </a:solidFill>
              </a:rPr>
              <a:t>Proprietary</a:t>
            </a:r>
            <a:r>
              <a:rPr lang="es-ES_tradnl" sz="700" dirty="0">
                <a:solidFill>
                  <a:srgbClr val="7F7F7F"/>
                </a:solidFill>
              </a:rPr>
              <a:t> and </a:t>
            </a:r>
            <a:r>
              <a:rPr lang="es-ES_tradnl" sz="700" dirty="0" err="1">
                <a:solidFill>
                  <a:srgbClr val="7F7F7F"/>
                </a:solidFill>
              </a:rPr>
              <a:t>confidential</a:t>
            </a:r>
            <a:endParaRPr lang="es-ES_tradnl" sz="700" dirty="0">
              <a:solidFill>
                <a:srgbClr val="7F7F7F"/>
              </a:solidFill>
            </a:endParaRP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700">
                <a:solidFill>
                  <a:schemeClr val="accent5">
                    <a:lumMod val="50000"/>
                    <a:lumOff val="50000"/>
                  </a:schemeClr>
                </a:solidFill>
              </a:defRPr>
            </a:lvl1pPr>
          </a:lstStyle>
          <a:p>
            <a:endParaRPr lang="en-US" dirty="0"/>
          </a:p>
        </p:txBody>
      </p:sp>
      <p:sp>
        <p:nvSpPr>
          <p:cNvPr id="3" name="Slide Number Placeholder 2"/>
          <p:cNvSpPr>
            <a:spLocks noGrp="1"/>
          </p:cNvSpPr>
          <p:nvPr>
            <p:ph type="sldNum" sz="quarter" idx="4"/>
          </p:nvPr>
        </p:nvSpPr>
        <p:spPr>
          <a:xfrm>
            <a:off x="342900" y="6359525"/>
            <a:ext cx="2133600" cy="365125"/>
          </a:xfrm>
          <a:prstGeom prst="rect">
            <a:avLst/>
          </a:prstGeom>
        </p:spPr>
        <p:txBody>
          <a:bodyPr vert="horz" lIns="91440" tIns="45720" rIns="91440" bIns="45720" rtlCol="0" anchor="ctr"/>
          <a:lstStyle>
            <a:lvl1pPr algn="l">
              <a:defRPr sz="700">
                <a:solidFill>
                  <a:schemeClr val="accent5">
                    <a:lumMod val="50000"/>
                    <a:lumOff val="50000"/>
                  </a:schemeClr>
                </a:solidFill>
              </a:defRPr>
            </a:lvl1pPr>
          </a:lstStyle>
          <a:p>
            <a:r>
              <a:rPr lang="en-US" dirty="0" smtClean="0"/>
              <a:t>1</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rtl="0" eaLnBrk="1" fontAlgn="base" hangingPunct="1">
        <a:spcBef>
          <a:spcPct val="0"/>
        </a:spcBef>
        <a:spcAft>
          <a:spcPct val="0"/>
        </a:spcAft>
        <a:defRPr sz="2800">
          <a:solidFill>
            <a:srgbClr val="00245E"/>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2800">
          <a:solidFill>
            <a:srgbClr val="00245E"/>
          </a:solidFill>
          <a:latin typeface="Arial" charset="0"/>
          <a:ea typeface="ＭＳ Ｐゴシック" pitchFamily="-65" charset="-128"/>
          <a:cs typeface="ＭＳ Ｐゴシック" pitchFamily="-65" charset="-128"/>
        </a:defRPr>
      </a:lvl2pPr>
      <a:lvl3pPr algn="l" rtl="0" eaLnBrk="1" fontAlgn="base" hangingPunct="1">
        <a:spcBef>
          <a:spcPct val="0"/>
        </a:spcBef>
        <a:spcAft>
          <a:spcPct val="0"/>
        </a:spcAft>
        <a:defRPr sz="2800">
          <a:solidFill>
            <a:srgbClr val="00245E"/>
          </a:solidFill>
          <a:latin typeface="Arial" charset="0"/>
          <a:ea typeface="ＭＳ Ｐゴシック" pitchFamily="-65" charset="-128"/>
          <a:cs typeface="ＭＳ Ｐゴシック" pitchFamily="-65" charset="-128"/>
        </a:defRPr>
      </a:lvl3pPr>
      <a:lvl4pPr algn="l" rtl="0" eaLnBrk="1" fontAlgn="base" hangingPunct="1">
        <a:spcBef>
          <a:spcPct val="0"/>
        </a:spcBef>
        <a:spcAft>
          <a:spcPct val="0"/>
        </a:spcAft>
        <a:defRPr sz="2800">
          <a:solidFill>
            <a:srgbClr val="00245E"/>
          </a:solidFill>
          <a:latin typeface="Arial" charset="0"/>
          <a:ea typeface="ＭＳ Ｐゴシック" pitchFamily="-65" charset="-128"/>
          <a:cs typeface="ＭＳ Ｐゴシック" pitchFamily="-65" charset="-128"/>
        </a:defRPr>
      </a:lvl4pPr>
      <a:lvl5pPr algn="l" rtl="0" eaLnBrk="1" fontAlgn="base" hangingPunct="1">
        <a:spcBef>
          <a:spcPct val="0"/>
        </a:spcBef>
        <a:spcAft>
          <a:spcPct val="0"/>
        </a:spcAft>
        <a:defRPr sz="2800">
          <a:solidFill>
            <a:srgbClr val="00245E"/>
          </a:solidFill>
          <a:latin typeface="Arial"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2200">
          <a:solidFill>
            <a:srgbClr val="261D54"/>
          </a:solidFill>
          <a:latin typeface="Arial" charset="0"/>
        </a:defRPr>
      </a:lvl6pPr>
      <a:lvl7pPr marL="914400" algn="l" rtl="0" eaLnBrk="1" fontAlgn="base" hangingPunct="1">
        <a:spcBef>
          <a:spcPct val="0"/>
        </a:spcBef>
        <a:spcAft>
          <a:spcPct val="0"/>
        </a:spcAft>
        <a:defRPr sz="2200">
          <a:solidFill>
            <a:srgbClr val="261D54"/>
          </a:solidFill>
          <a:latin typeface="Arial" charset="0"/>
        </a:defRPr>
      </a:lvl7pPr>
      <a:lvl8pPr marL="1371600" algn="l" rtl="0" eaLnBrk="1" fontAlgn="base" hangingPunct="1">
        <a:spcBef>
          <a:spcPct val="0"/>
        </a:spcBef>
        <a:spcAft>
          <a:spcPct val="0"/>
        </a:spcAft>
        <a:defRPr sz="2200">
          <a:solidFill>
            <a:srgbClr val="261D54"/>
          </a:solidFill>
          <a:latin typeface="Arial" charset="0"/>
        </a:defRPr>
      </a:lvl8pPr>
      <a:lvl9pPr marL="1828800" algn="l" rtl="0" eaLnBrk="1" fontAlgn="base" hangingPunct="1">
        <a:spcBef>
          <a:spcPct val="0"/>
        </a:spcBef>
        <a:spcAft>
          <a:spcPct val="0"/>
        </a:spcAft>
        <a:defRPr sz="2200">
          <a:solidFill>
            <a:srgbClr val="261D54"/>
          </a:solidFill>
          <a:latin typeface="Arial" charset="0"/>
        </a:defRPr>
      </a:lvl9pPr>
    </p:titleStyle>
    <p:bodyStyle>
      <a:lvl1pPr marL="342900" indent="-342900" algn="l" rtl="0" eaLnBrk="1" fontAlgn="base" hangingPunct="1">
        <a:spcBef>
          <a:spcPct val="20000"/>
        </a:spcBef>
        <a:spcAft>
          <a:spcPct val="50000"/>
        </a:spcAft>
        <a:buClr>
          <a:srgbClr val="0083CE"/>
        </a:buClr>
        <a:buSzPct val="150000"/>
        <a:buChar char="•"/>
        <a:defRPr sz="2400">
          <a:solidFill>
            <a:srgbClr val="404040"/>
          </a:solidFill>
          <a:latin typeface="+mn-lt"/>
          <a:ea typeface="ＭＳ Ｐゴシック" pitchFamily="-65" charset="-128"/>
          <a:cs typeface="ＭＳ Ｐゴシック" pitchFamily="-65" charset="-128"/>
        </a:defRPr>
      </a:lvl1pPr>
      <a:lvl2pPr marL="742950" indent="-285750" algn="l" rtl="0" eaLnBrk="1" fontAlgn="base" hangingPunct="1">
        <a:spcBef>
          <a:spcPct val="20000"/>
        </a:spcBef>
        <a:spcAft>
          <a:spcPct val="50000"/>
        </a:spcAft>
        <a:buClr>
          <a:srgbClr val="0083CE"/>
        </a:buClr>
        <a:buSzPct val="150000"/>
        <a:buChar char="•"/>
        <a:defRPr sz="2000">
          <a:solidFill>
            <a:srgbClr val="404040"/>
          </a:solidFill>
          <a:latin typeface="+mn-lt"/>
          <a:ea typeface="ＭＳ Ｐゴシック" charset="-128"/>
        </a:defRPr>
      </a:lvl2pPr>
      <a:lvl3pPr marL="1143000" indent="-228600" algn="l" rtl="0" eaLnBrk="1" fontAlgn="base" hangingPunct="1">
        <a:spcBef>
          <a:spcPct val="20000"/>
        </a:spcBef>
        <a:spcAft>
          <a:spcPct val="50000"/>
        </a:spcAft>
        <a:buClr>
          <a:srgbClr val="0083CE"/>
        </a:buClr>
        <a:buSzPct val="150000"/>
        <a:buChar char="•"/>
        <a:defRPr sz="1600">
          <a:solidFill>
            <a:srgbClr val="404040"/>
          </a:solidFill>
          <a:latin typeface="+mn-lt"/>
          <a:ea typeface="ＭＳ Ｐゴシック" charset="-128"/>
        </a:defRPr>
      </a:lvl3pPr>
      <a:lvl4pPr marL="1600200" indent="-228600" algn="l" rtl="0" eaLnBrk="1" fontAlgn="base" hangingPunct="1">
        <a:spcBef>
          <a:spcPct val="20000"/>
        </a:spcBef>
        <a:spcAft>
          <a:spcPct val="50000"/>
        </a:spcAft>
        <a:buClr>
          <a:srgbClr val="0083CE"/>
        </a:buClr>
        <a:buSzPct val="150000"/>
        <a:buChar char="•"/>
        <a:defRPr sz="1400">
          <a:solidFill>
            <a:srgbClr val="404040"/>
          </a:solidFill>
          <a:latin typeface="+mn-lt"/>
          <a:ea typeface="ＭＳ Ｐゴシック" charset="-128"/>
        </a:defRPr>
      </a:lvl4pPr>
      <a:lvl5pPr marL="2057400" indent="-228600" algn="l" rtl="0" eaLnBrk="1" fontAlgn="base" hangingPunct="1">
        <a:spcBef>
          <a:spcPct val="20000"/>
        </a:spcBef>
        <a:spcAft>
          <a:spcPct val="50000"/>
        </a:spcAft>
        <a:buClr>
          <a:srgbClr val="0083CE"/>
        </a:buClr>
        <a:buSzPct val="150000"/>
        <a:buChar char="•"/>
        <a:defRPr sz="1200">
          <a:solidFill>
            <a:srgbClr val="404040"/>
          </a:solidFill>
          <a:latin typeface="+mn-lt"/>
          <a:ea typeface="ＭＳ Ｐゴシック" charset="-128"/>
        </a:defRPr>
      </a:lvl5pPr>
      <a:lvl6pPr marL="2514600" indent="-228600" algn="l" rtl="0" eaLnBrk="1" fontAlgn="base" hangingPunct="1">
        <a:spcBef>
          <a:spcPct val="20000"/>
        </a:spcBef>
        <a:spcAft>
          <a:spcPct val="50000"/>
        </a:spcAft>
        <a:buClr>
          <a:srgbClr val="261D54"/>
        </a:buClr>
        <a:buChar char="•"/>
        <a:defRPr sz="1000">
          <a:solidFill>
            <a:srgbClr val="777777"/>
          </a:solidFill>
          <a:latin typeface="+mn-lt"/>
          <a:ea typeface="ＭＳ Ｐゴシック" charset="-128"/>
        </a:defRPr>
      </a:lvl6pPr>
      <a:lvl7pPr marL="2971800" indent="-228600" algn="l" rtl="0" eaLnBrk="1" fontAlgn="base" hangingPunct="1">
        <a:spcBef>
          <a:spcPct val="20000"/>
        </a:spcBef>
        <a:spcAft>
          <a:spcPct val="50000"/>
        </a:spcAft>
        <a:buClr>
          <a:srgbClr val="261D54"/>
        </a:buClr>
        <a:buChar char="•"/>
        <a:defRPr sz="1000">
          <a:solidFill>
            <a:srgbClr val="777777"/>
          </a:solidFill>
          <a:latin typeface="+mn-lt"/>
          <a:ea typeface="ＭＳ Ｐゴシック" charset="-128"/>
        </a:defRPr>
      </a:lvl7pPr>
      <a:lvl8pPr marL="3429000" indent="-228600" algn="l" rtl="0" eaLnBrk="1" fontAlgn="base" hangingPunct="1">
        <a:spcBef>
          <a:spcPct val="20000"/>
        </a:spcBef>
        <a:spcAft>
          <a:spcPct val="50000"/>
        </a:spcAft>
        <a:buClr>
          <a:srgbClr val="261D54"/>
        </a:buClr>
        <a:buChar char="•"/>
        <a:defRPr sz="1000">
          <a:solidFill>
            <a:srgbClr val="777777"/>
          </a:solidFill>
          <a:latin typeface="+mn-lt"/>
          <a:ea typeface="ＭＳ Ｐゴシック" charset="-128"/>
        </a:defRPr>
      </a:lvl8pPr>
      <a:lvl9pPr marL="3886200" indent="-228600" algn="l" rtl="0" eaLnBrk="1" fontAlgn="base" hangingPunct="1">
        <a:spcBef>
          <a:spcPct val="20000"/>
        </a:spcBef>
        <a:spcAft>
          <a:spcPct val="50000"/>
        </a:spcAft>
        <a:buClr>
          <a:srgbClr val="261D54"/>
        </a:buClr>
        <a:buChar char="•"/>
        <a:defRPr sz="1000">
          <a:solidFill>
            <a:srgbClr val="777777"/>
          </a:solidFill>
          <a:latin typeface="+mn-lt"/>
          <a:ea typeface="ＭＳ Ｐゴシック" charset="-128"/>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42975" y="2580777"/>
            <a:ext cx="7442200" cy="1195810"/>
          </a:xfrm>
        </p:spPr>
        <p:txBody>
          <a:bodyPr/>
          <a:lstStyle/>
          <a:p>
            <a:r>
              <a:rPr lang="en-US" sz="3000" b="1" dirty="0" smtClean="0">
                <a:effectLst>
                  <a:outerShdw blurRad="38100" dist="38100" dir="2700000" algn="tl">
                    <a:srgbClr val="000000">
                      <a:alpha val="43137"/>
                    </a:srgbClr>
                  </a:outerShdw>
                </a:effectLst>
                <a:latin typeface="Arial Black" panose="020B0A04020102020204" pitchFamily="34" charset="0"/>
              </a:rPr>
              <a:t/>
            </a:r>
            <a:br>
              <a:rPr lang="en-US" sz="3000" b="1" dirty="0" smtClean="0">
                <a:effectLst>
                  <a:outerShdw blurRad="38100" dist="38100" dir="2700000" algn="tl">
                    <a:srgbClr val="000000">
                      <a:alpha val="43137"/>
                    </a:srgbClr>
                  </a:outerShdw>
                </a:effectLst>
                <a:latin typeface="Arial Black" panose="020B0A04020102020204" pitchFamily="34" charset="0"/>
              </a:rPr>
            </a:br>
            <a:r>
              <a:rPr lang="en-US" sz="3000" b="1" dirty="0" smtClean="0">
                <a:effectLst>
                  <a:outerShdw blurRad="38100" dist="38100" dir="2700000" algn="tl">
                    <a:srgbClr val="000000">
                      <a:alpha val="43137"/>
                    </a:srgbClr>
                  </a:outerShdw>
                </a:effectLst>
                <a:latin typeface="Arial Black" panose="020B0A04020102020204" pitchFamily="34" charset="0"/>
              </a:rPr>
              <a:t>2014 IIHF NEW RULES WORKSHOP</a:t>
            </a:r>
            <a:endParaRPr lang="en-US" sz="3000" b="1" dirty="0">
              <a:effectLst>
                <a:outerShdw blurRad="38100" dist="38100" dir="2700000" algn="tl">
                  <a:srgbClr val="000000">
                    <a:alpha val="43137"/>
                  </a:srgbClr>
                </a:outerShdw>
              </a:effectLst>
              <a:latin typeface="Arial Black" panose="020B0A04020102020204" pitchFamily="34" charset="0"/>
            </a:endParaRPr>
          </a:p>
        </p:txBody>
      </p:sp>
      <p:sp>
        <p:nvSpPr>
          <p:cNvPr id="7" name="Subtitle 6"/>
          <p:cNvSpPr>
            <a:spLocks noGrp="1"/>
          </p:cNvSpPr>
          <p:nvPr>
            <p:ph type="subTitle" idx="1"/>
          </p:nvPr>
        </p:nvSpPr>
        <p:spPr>
          <a:xfrm>
            <a:off x="955344" y="4092026"/>
            <a:ext cx="7442200" cy="444500"/>
          </a:xfrm>
        </p:spPr>
        <p:txBody>
          <a:bodyPr/>
          <a:lstStyle/>
          <a:p>
            <a:r>
              <a:rPr lang="en-US" b="1" dirty="0" smtClean="0">
                <a:solidFill>
                  <a:schemeClr val="tx2"/>
                </a:solidFill>
                <a:effectLst>
                  <a:outerShdw blurRad="38100" dist="38100" dir="2700000" algn="tl">
                    <a:srgbClr val="000000">
                      <a:alpha val="43137"/>
                    </a:srgbClr>
                  </a:outerShdw>
                </a:effectLst>
              </a:rPr>
              <a:t>Frankfurt, Germany, June 13, 2014</a:t>
            </a:r>
          </a:p>
        </p:txBody>
      </p:sp>
    </p:spTree>
    <p:extLst>
      <p:ext uri="{BB962C8B-B14F-4D97-AF65-F5344CB8AC3E}">
        <p14:creationId xmlns:p14="http://schemas.microsoft.com/office/powerpoint/2010/main" val="757184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effectLst>
                  <a:outerShdw blurRad="38100" dist="38100" dir="2700000" algn="tl">
                    <a:srgbClr val="000000">
                      <a:alpha val="43137"/>
                    </a:srgbClr>
                  </a:outerShdw>
                </a:effectLst>
              </a:rPr>
              <a:t/>
            </a:r>
            <a:br>
              <a:rPr lang="en-US" sz="2600" b="1" dirty="0" smtClean="0">
                <a:effectLst>
                  <a:outerShdw blurRad="38100" dist="38100" dir="2700000" algn="tl">
                    <a:srgbClr val="000000">
                      <a:alpha val="43137"/>
                    </a:srgbClr>
                  </a:outerShdw>
                </a:effectLst>
              </a:rPr>
            </a:br>
            <a:r>
              <a:rPr lang="de-CH" sz="2400" b="1" dirty="0" err="1">
                <a:effectLst>
                  <a:outerShdw blurRad="38100" dist="38100" dir="2700000" algn="tl">
                    <a:srgbClr val="000000">
                      <a:alpha val="43137"/>
                    </a:srgbClr>
                  </a:outerShdw>
                </a:effectLst>
              </a:rPr>
              <a:t>Housekeeping</a:t>
            </a:r>
            <a:r>
              <a:rPr lang="de-CH" sz="2400" b="1" dirty="0">
                <a:effectLst>
                  <a:outerShdw blurRad="38100" dist="38100" dir="2700000" algn="tl">
                    <a:srgbClr val="000000">
                      <a:alpha val="43137"/>
                    </a:srgbClr>
                  </a:outerShdw>
                </a:effectLst>
              </a:rPr>
              <a:t> </a:t>
            </a:r>
            <a:r>
              <a:rPr lang="de-CH" sz="2400" b="1" dirty="0" err="1">
                <a:effectLst>
                  <a:outerShdw blurRad="38100" dist="38100" dir="2700000" algn="tl">
                    <a:srgbClr val="000000">
                      <a:alpha val="43137"/>
                    </a:srgbClr>
                  </a:outerShdw>
                </a:effectLst>
              </a:rPr>
              <a:t>and</a:t>
            </a:r>
            <a:r>
              <a:rPr lang="de-CH" sz="2400" b="1" dirty="0">
                <a:effectLst>
                  <a:outerShdw blurRad="38100" dist="38100" dir="2700000" algn="tl">
                    <a:srgbClr val="000000">
                      <a:alpha val="43137"/>
                    </a:srgbClr>
                  </a:outerShdw>
                </a:effectLst>
              </a:rPr>
              <a:t> Minor </a:t>
            </a:r>
            <a:r>
              <a:rPr lang="de-CH" sz="2400" b="1" dirty="0" err="1">
                <a:effectLst>
                  <a:outerShdw blurRad="38100" dist="38100" dir="2700000" algn="tl">
                    <a:srgbClr val="000000">
                      <a:alpha val="43137"/>
                    </a:srgbClr>
                  </a:outerShdw>
                </a:effectLst>
              </a:rPr>
              <a:t>Rule</a:t>
            </a:r>
            <a:r>
              <a:rPr lang="de-CH" sz="2400" b="1" dirty="0">
                <a:effectLst>
                  <a:outerShdw blurRad="38100" dist="38100" dir="2700000" algn="tl">
                    <a:srgbClr val="000000">
                      <a:alpha val="43137"/>
                    </a:srgbClr>
                  </a:outerShdw>
                </a:effectLst>
              </a:rPr>
              <a:t> Change Summary</a:t>
            </a:r>
            <a:endParaRPr lang="de-CH" sz="2600" dirty="0"/>
          </a:p>
        </p:txBody>
      </p:sp>
      <p:sp>
        <p:nvSpPr>
          <p:cNvPr id="4" name="Slide Number Placeholder 3"/>
          <p:cNvSpPr>
            <a:spLocks noGrp="1"/>
          </p:cNvSpPr>
          <p:nvPr>
            <p:ph type="sldNum" sz="quarter" idx="11"/>
          </p:nvPr>
        </p:nvSpPr>
        <p:spPr/>
        <p:txBody>
          <a:bodyPr/>
          <a:lstStyle/>
          <a:p>
            <a:fld id="{F9535523-8ECD-4DBD-B2EF-811C31DF4F52}" type="slidenum">
              <a:rPr lang="en-US" smtClean="0"/>
              <a:t>10</a:t>
            </a:fld>
            <a:endParaRPr lang="en-US" dirty="0"/>
          </a:p>
        </p:txBody>
      </p:sp>
      <p:sp>
        <p:nvSpPr>
          <p:cNvPr id="5" name="Content Placeholder 4"/>
          <p:cNvSpPr>
            <a:spLocks noGrp="1"/>
          </p:cNvSpPr>
          <p:nvPr>
            <p:ph idx="1"/>
          </p:nvPr>
        </p:nvSpPr>
        <p:spPr/>
        <p:txBody>
          <a:bodyPr/>
          <a:lstStyle/>
          <a:p>
            <a:endParaRPr lang="de-CH" sz="2000" dirty="0" smtClean="0"/>
          </a:p>
          <a:p>
            <a:r>
              <a:rPr lang="de-CH" sz="2000" dirty="0" smtClean="0"/>
              <a:t>The 51 </a:t>
            </a:r>
            <a:r>
              <a:rPr lang="de-CH" sz="2000" dirty="0" err="1" smtClean="0"/>
              <a:t>housekeeping</a:t>
            </a:r>
            <a:r>
              <a:rPr lang="de-CH" sz="2000" dirty="0" smtClean="0"/>
              <a:t> </a:t>
            </a:r>
            <a:r>
              <a:rPr lang="de-CH" sz="2000" dirty="0" err="1" smtClean="0"/>
              <a:t>and</a:t>
            </a:r>
            <a:r>
              <a:rPr lang="de-CH" sz="2000" dirty="0" smtClean="0"/>
              <a:t> </a:t>
            </a:r>
            <a:r>
              <a:rPr lang="de-CH" sz="2000" dirty="0" err="1" smtClean="0"/>
              <a:t>minor</a:t>
            </a:r>
            <a:r>
              <a:rPr lang="de-CH" sz="2000" dirty="0" smtClean="0"/>
              <a:t> </a:t>
            </a:r>
            <a:r>
              <a:rPr lang="de-CH" sz="2000" dirty="0" err="1" smtClean="0"/>
              <a:t>rule</a:t>
            </a:r>
            <a:r>
              <a:rPr lang="de-CH" sz="2000" dirty="0" smtClean="0"/>
              <a:t> </a:t>
            </a:r>
            <a:r>
              <a:rPr lang="de-CH" sz="2000" dirty="0" err="1" smtClean="0"/>
              <a:t>change</a:t>
            </a:r>
            <a:r>
              <a:rPr lang="de-CH" sz="2000" dirty="0" smtClean="0"/>
              <a:t> </a:t>
            </a:r>
            <a:r>
              <a:rPr lang="de-CH" sz="2000" dirty="0" err="1" smtClean="0"/>
              <a:t>proposals</a:t>
            </a:r>
            <a:r>
              <a:rPr lang="de-CH" sz="2000" dirty="0" smtClean="0"/>
              <a:t> </a:t>
            </a:r>
            <a:r>
              <a:rPr lang="de-CH" sz="2000" dirty="0" err="1" smtClean="0"/>
              <a:t>were</a:t>
            </a:r>
            <a:r>
              <a:rPr lang="de-CH" sz="2000" dirty="0" smtClean="0"/>
              <a:t> </a:t>
            </a:r>
            <a:r>
              <a:rPr lang="de-CH" sz="2000" dirty="0" err="1" smtClean="0"/>
              <a:t>voted</a:t>
            </a:r>
            <a:r>
              <a:rPr lang="de-CH" sz="2000" dirty="0" smtClean="0"/>
              <a:t> en bloc </a:t>
            </a:r>
            <a:r>
              <a:rPr lang="de-CH" sz="2000" dirty="0" err="1" smtClean="0"/>
              <a:t>group</a:t>
            </a:r>
            <a:r>
              <a:rPr lang="de-CH" sz="2000" dirty="0" smtClean="0"/>
              <a:t> </a:t>
            </a:r>
            <a:r>
              <a:rPr lang="de-CH" sz="2000" dirty="0" err="1" smtClean="0"/>
              <a:t>during</a:t>
            </a:r>
            <a:r>
              <a:rPr lang="de-CH" sz="2000" dirty="0" smtClean="0"/>
              <a:t> </a:t>
            </a:r>
            <a:r>
              <a:rPr lang="de-CH" sz="2000" dirty="0" err="1" smtClean="0"/>
              <a:t>the</a:t>
            </a:r>
            <a:r>
              <a:rPr lang="de-CH" sz="2000" dirty="0" smtClean="0"/>
              <a:t> </a:t>
            </a:r>
            <a:r>
              <a:rPr lang="de-CH" sz="2000" dirty="0" err="1" smtClean="0"/>
              <a:t>recent</a:t>
            </a:r>
            <a:r>
              <a:rPr lang="de-CH" sz="2000" dirty="0" smtClean="0"/>
              <a:t> IIHF Annual </a:t>
            </a:r>
            <a:r>
              <a:rPr lang="de-CH" sz="2000" dirty="0" err="1" smtClean="0"/>
              <a:t>Congress</a:t>
            </a:r>
            <a:r>
              <a:rPr lang="de-CH" sz="2000" dirty="0" smtClean="0"/>
              <a:t> </a:t>
            </a:r>
            <a:r>
              <a:rPr lang="de-CH" sz="2000" dirty="0" err="1" smtClean="0"/>
              <a:t>following</a:t>
            </a:r>
            <a:r>
              <a:rPr lang="de-CH" sz="2000" dirty="0" smtClean="0"/>
              <a:t> a 2 </a:t>
            </a:r>
            <a:r>
              <a:rPr lang="de-CH" sz="2000" dirty="0" err="1" smtClean="0"/>
              <a:t>month</a:t>
            </a:r>
            <a:r>
              <a:rPr lang="de-CH" sz="2000" dirty="0" smtClean="0"/>
              <a:t> </a:t>
            </a:r>
            <a:r>
              <a:rPr lang="de-CH" sz="2000" dirty="0" err="1" smtClean="0"/>
              <a:t>review</a:t>
            </a:r>
            <a:r>
              <a:rPr lang="de-CH" sz="2000" dirty="0" smtClean="0"/>
              <a:t> </a:t>
            </a:r>
            <a:r>
              <a:rPr lang="de-CH" sz="2000" dirty="0" err="1" smtClean="0"/>
              <a:t>period</a:t>
            </a:r>
            <a:r>
              <a:rPr lang="de-CH" sz="2000" dirty="0" smtClean="0"/>
              <a:t> </a:t>
            </a:r>
            <a:r>
              <a:rPr lang="de-CH" sz="2000" dirty="0" err="1" smtClean="0"/>
              <a:t>provided</a:t>
            </a:r>
            <a:r>
              <a:rPr lang="de-CH" sz="2000" dirty="0" smtClean="0"/>
              <a:t> </a:t>
            </a:r>
            <a:r>
              <a:rPr lang="de-CH" sz="2000" dirty="0" err="1" smtClean="0"/>
              <a:t>to</a:t>
            </a:r>
            <a:r>
              <a:rPr lang="de-CH" sz="2000" dirty="0" smtClean="0"/>
              <a:t> </a:t>
            </a:r>
            <a:r>
              <a:rPr lang="de-CH" sz="2000" dirty="0" err="1" smtClean="0"/>
              <a:t>the</a:t>
            </a:r>
            <a:r>
              <a:rPr lang="de-CH" sz="2000" dirty="0" smtClean="0"/>
              <a:t> IIHF </a:t>
            </a:r>
            <a:r>
              <a:rPr lang="de-CH" sz="2000" dirty="0" err="1" smtClean="0"/>
              <a:t>membership</a:t>
            </a:r>
            <a:endParaRPr lang="de-CH" sz="2000" dirty="0" smtClean="0"/>
          </a:p>
          <a:p>
            <a:endParaRPr lang="de-CH" sz="2000" dirty="0" smtClean="0"/>
          </a:p>
          <a:p>
            <a:endParaRPr lang="de-CH" sz="2000" dirty="0"/>
          </a:p>
          <a:p>
            <a:endParaRPr lang="de-CH" sz="2000" dirty="0" smtClean="0"/>
          </a:p>
          <a:p>
            <a:endParaRPr lang="de-CH" sz="2000" dirty="0"/>
          </a:p>
          <a:p>
            <a:endParaRPr lang="de-CH" sz="2000" dirty="0" smtClean="0"/>
          </a:p>
          <a:p>
            <a:r>
              <a:rPr lang="de-CH" sz="2000" dirty="0" smtClean="0"/>
              <a:t>This </a:t>
            </a:r>
            <a:r>
              <a:rPr lang="de-CH" sz="2000" dirty="0" err="1" smtClean="0"/>
              <a:t>included</a:t>
            </a:r>
            <a:r>
              <a:rPr lang="de-CH" sz="2000" dirty="0" smtClean="0"/>
              <a:t> </a:t>
            </a:r>
            <a:r>
              <a:rPr lang="de-CH" sz="2000" dirty="0" err="1" smtClean="0"/>
              <a:t>the</a:t>
            </a:r>
            <a:r>
              <a:rPr lang="de-CH" sz="2000" dirty="0" smtClean="0"/>
              <a:t> </a:t>
            </a:r>
            <a:r>
              <a:rPr lang="de-CH" sz="2000" dirty="0" err="1" smtClean="0"/>
              <a:t>following</a:t>
            </a:r>
            <a:r>
              <a:rPr lang="de-CH" sz="2000" dirty="0" smtClean="0"/>
              <a:t> …</a:t>
            </a:r>
          </a:p>
          <a:p>
            <a:endParaRPr lang="de-CH" sz="2000" dirty="0"/>
          </a:p>
          <a:p>
            <a:endParaRPr lang="de-CH" sz="2000" dirty="0" smtClean="0"/>
          </a:p>
          <a:p>
            <a:endParaRPr lang="de-CH" sz="2000" dirty="0" smtClean="0"/>
          </a:p>
          <a:p>
            <a:endParaRPr lang="de-CH" sz="2000" dirty="0"/>
          </a:p>
          <a:p>
            <a:endParaRPr lang="de-CH" sz="2300" dirty="0" smtClean="0"/>
          </a:p>
          <a:p>
            <a:endParaRPr lang="de-CH" dirty="0" smtClean="0"/>
          </a:p>
        </p:txBody>
      </p:sp>
      <p:pic>
        <p:nvPicPr>
          <p:cNvPr id="1026" name="Picture 2" descr="C:\IIHF Files\Sport Department\Dave\Competition &amp; Inline Committee\IIHF Rule Book and Rules\2014 Rule Book\f0775fbc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961" y="2884855"/>
            <a:ext cx="3752686" cy="2328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480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z="2600" b="1" dirty="0" err="1" smtClean="0">
                <a:effectLst>
                  <a:outerShdw blurRad="38100" dist="38100" dir="2700000" algn="tl">
                    <a:srgbClr val="000000">
                      <a:alpha val="43137"/>
                    </a:srgbClr>
                  </a:outerShdw>
                </a:effectLst>
              </a:rPr>
              <a:t>Rule</a:t>
            </a:r>
            <a:r>
              <a:rPr lang="de-CH" sz="2600" b="1" dirty="0" smtClean="0">
                <a:effectLst>
                  <a:outerShdw blurRad="38100" dist="38100" dir="2700000" algn="tl">
                    <a:srgbClr val="000000">
                      <a:alpha val="43137"/>
                    </a:srgbClr>
                  </a:outerShdw>
                </a:effectLst>
              </a:rPr>
              <a:t> Upgrades </a:t>
            </a:r>
            <a:r>
              <a:rPr lang="de-CH" sz="2600" b="1" dirty="0" err="1" smtClean="0">
                <a:effectLst>
                  <a:outerShdw blurRad="38100" dist="38100" dir="2700000" algn="tl">
                    <a:srgbClr val="000000">
                      <a:alpha val="43137"/>
                    </a:srgbClr>
                  </a:outerShdw>
                </a:effectLst>
              </a:rPr>
              <a:t>During</a:t>
            </a:r>
            <a:r>
              <a:rPr lang="de-CH" sz="2600" b="1" dirty="0" smtClean="0">
                <a:effectLst>
                  <a:outerShdw blurRad="38100" dist="38100" dir="2700000" algn="tl">
                    <a:srgbClr val="000000">
                      <a:alpha val="43137"/>
                    </a:srgbClr>
                  </a:outerShdw>
                </a:effectLst>
              </a:rPr>
              <a:t> </a:t>
            </a:r>
            <a:r>
              <a:rPr lang="de-CH" sz="2600" b="1" dirty="0" err="1" smtClean="0">
                <a:effectLst>
                  <a:outerShdw blurRad="38100" dist="38100" dir="2700000" algn="tl">
                    <a:srgbClr val="000000">
                      <a:alpha val="43137"/>
                    </a:srgbClr>
                  </a:outerShdw>
                </a:effectLst>
              </a:rPr>
              <a:t>the</a:t>
            </a:r>
            <a:r>
              <a:rPr lang="de-CH" sz="2600" b="1" dirty="0" smtClean="0">
                <a:effectLst>
                  <a:outerShdw blurRad="38100" dist="38100" dir="2700000" algn="tl">
                    <a:srgbClr val="000000">
                      <a:alpha val="43137"/>
                    </a:srgbClr>
                  </a:outerShdw>
                </a:effectLst>
              </a:rPr>
              <a:t> 2013/14 Season</a:t>
            </a:r>
            <a:endParaRPr lang="de-CH" sz="26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F9535523-8ECD-4DBD-B2EF-811C31DF4F52}" type="slidenum">
              <a:rPr lang="en-US" smtClean="0"/>
              <a:t>11</a:t>
            </a:fld>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140000">
            <a:off x="1056374" y="1681791"/>
            <a:ext cx="273367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60000">
            <a:off x="5198660" y="1631903"/>
            <a:ext cx="289560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glo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40000">
            <a:off x="3196660" y="3867430"/>
            <a:ext cx="3051112" cy="204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393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de-CH" sz="1600" b="1" dirty="0" err="1"/>
              <a:t>Procedures</a:t>
            </a:r>
            <a:r>
              <a:rPr lang="de-CH" sz="1600" b="1" dirty="0"/>
              <a:t> </a:t>
            </a:r>
            <a:r>
              <a:rPr lang="de-CH" sz="1600" b="1" dirty="0" err="1" smtClean="0"/>
              <a:t>approved</a:t>
            </a:r>
            <a:r>
              <a:rPr lang="de-CH" sz="1600" b="1" dirty="0" smtClean="0"/>
              <a:t> </a:t>
            </a:r>
            <a:r>
              <a:rPr lang="de-CH" sz="1600" b="1" dirty="0" err="1" smtClean="0"/>
              <a:t>for</a:t>
            </a:r>
            <a:r>
              <a:rPr lang="de-CH" sz="1600" b="1" dirty="0" smtClean="0"/>
              <a:t> </a:t>
            </a:r>
            <a:r>
              <a:rPr lang="de-CH" sz="1600" b="1" dirty="0" err="1"/>
              <a:t>removing</a:t>
            </a:r>
            <a:r>
              <a:rPr lang="de-CH" sz="1600" b="1" dirty="0"/>
              <a:t> </a:t>
            </a:r>
            <a:r>
              <a:rPr lang="de-CH" sz="1600" b="1" dirty="0" err="1"/>
              <a:t>ineligible</a:t>
            </a:r>
            <a:r>
              <a:rPr lang="de-CH" sz="1600" b="1" dirty="0"/>
              <a:t> </a:t>
            </a:r>
            <a:r>
              <a:rPr lang="de-CH" sz="1600" b="1" dirty="0" err="1"/>
              <a:t>players</a:t>
            </a:r>
            <a:r>
              <a:rPr lang="de-CH" sz="1600" b="1" dirty="0"/>
              <a:t> </a:t>
            </a:r>
            <a:r>
              <a:rPr lang="de-CH" sz="1600" b="1" dirty="0" err="1"/>
              <a:t>from</a:t>
            </a:r>
            <a:r>
              <a:rPr lang="de-CH" sz="1600" b="1" dirty="0"/>
              <a:t> a </a:t>
            </a:r>
            <a:r>
              <a:rPr lang="de-CH" sz="1600" b="1" dirty="0" err="1"/>
              <a:t>game</a:t>
            </a:r>
            <a:r>
              <a:rPr lang="de-CH" sz="1600" b="1" dirty="0"/>
              <a:t> in </a:t>
            </a:r>
            <a:r>
              <a:rPr lang="de-CH" sz="1600" b="1" dirty="0" err="1"/>
              <a:t>progress</a:t>
            </a:r>
            <a:endParaRPr lang="de-CH" sz="1600" b="1" dirty="0"/>
          </a:p>
          <a:p>
            <a:r>
              <a:rPr lang="de-CH" sz="1600" b="1" dirty="0" err="1"/>
              <a:t>Length</a:t>
            </a:r>
            <a:r>
              <a:rPr lang="de-CH" sz="1600" b="1" dirty="0"/>
              <a:t> </a:t>
            </a:r>
            <a:r>
              <a:rPr lang="de-CH" sz="1600" b="1" dirty="0" err="1"/>
              <a:t>of</a:t>
            </a:r>
            <a:r>
              <a:rPr lang="de-CH" sz="1600" b="1" dirty="0"/>
              <a:t> </a:t>
            </a:r>
            <a:r>
              <a:rPr lang="de-CH" sz="1600" b="1" dirty="0" err="1"/>
              <a:t>player</a:t>
            </a:r>
            <a:r>
              <a:rPr lang="de-CH" sz="1600" b="1" dirty="0"/>
              <a:t> stick </a:t>
            </a:r>
            <a:r>
              <a:rPr lang="de-CH" sz="1600" b="1" dirty="0" err="1"/>
              <a:t>for</a:t>
            </a:r>
            <a:r>
              <a:rPr lang="de-CH" sz="1600" b="1" dirty="0"/>
              <a:t> </a:t>
            </a:r>
            <a:r>
              <a:rPr lang="de-CH" sz="1600" b="1" dirty="0" err="1"/>
              <a:t>athletes</a:t>
            </a:r>
            <a:r>
              <a:rPr lang="de-CH" sz="1600" b="1" dirty="0"/>
              <a:t> </a:t>
            </a:r>
            <a:r>
              <a:rPr lang="de-CH" sz="1600" b="1" dirty="0" err="1"/>
              <a:t>over</a:t>
            </a:r>
            <a:r>
              <a:rPr lang="de-CH" sz="1600" b="1" dirty="0"/>
              <a:t> 2 </a:t>
            </a:r>
            <a:r>
              <a:rPr lang="de-CH" sz="1600" b="1" dirty="0" err="1"/>
              <a:t>metres</a:t>
            </a:r>
            <a:r>
              <a:rPr lang="de-CH" sz="1600" b="1" dirty="0"/>
              <a:t> in </a:t>
            </a:r>
            <a:r>
              <a:rPr lang="de-CH" sz="1600" b="1" dirty="0" err="1" smtClean="0"/>
              <a:t>height</a:t>
            </a:r>
            <a:r>
              <a:rPr lang="de-CH" sz="1600" b="1" dirty="0" smtClean="0"/>
              <a:t> was </a:t>
            </a:r>
            <a:r>
              <a:rPr lang="de-CH" sz="1600" b="1" dirty="0" err="1" smtClean="0"/>
              <a:t>approved</a:t>
            </a:r>
            <a:endParaRPr lang="de-CH" sz="1600" b="1" dirty="0"/>
          </a:p>
          <a:p>
            <a:r>
              <a:rPr lang="de-CH" sz="1600" b="1" dirty="0" err="1"/>
              <a:t>One</a:t>
            </a:r>
            <a:r>
              <a:rPr lang="de-CH" sz="1600" b="1" dirty="0"/>
              <a:t> </a:t>
            </a:r>
            <a:r>
              <a:rPr lang="de-CH" sz="1600" b="1" dirty="0" err="1"/>
              <a:t>piece</a:t>
            </a:r>
            <a:r>
              <a:rPr lang="de-CH" sz="1600" b="1" dirty="0"/>
              <a:t> </a:t>
            </a:r>
            <a:r>
              <a:rPr lang="de-CH" sz="1600" b="1" dirty="0" err="1" smtClean="0"/>
              <a:t>goaltender</a:t>
            </a:r>
            <a:r>
              <a:rPr lang="de-CH" sz="1600" b="1" dirty="0" smtClean="0"/>
              <a:t> </a:t>
            </a:r>
            <a:r>
              <a:rPr lang="de-CH" sz="1600" b="1" dirty="0" err="1"/>
              <a:t>catching</a:t>
            </a:r>
            <a:r>
              <a:rPr lang="de-CH" sz="1600" b="1" dirty="0"/>
              <a:t> </a:t>
            </a:r>
            <a:r>
              <a:rPr lang="de-CH" sz="1600" b="1" dirty="0" err="1"/>
              <a:t>glove</a:t>
            </a:r>
            <a:r>
              <a:rPr lang="de-CH" sz="1600" b="1" dirty="0"/>
              <a:t> </a:t>
            </a:r>
            <a:r>
              <a:rPr lang="de-CH" sz="1600" b="1" dirty="0" smtClean="0"/>
              <a:t>was </a:t>
            </a:r>
            <a:r>
              <a:rPr lang="de-CH" sz="1600" b="1" dirty="0" err="1" smtClean="0"/>
              <a:t>approved</a:t>
            </a:r>
            <a:endParaRPr lang="de-CH" sz="1600" b="1" dirty="0"/>
          </a:p>
          <a:p>
            <a:r>
              <a:rPr lang="de-CH" sz="1600" b="1" dirty="0"/>
              <a:t>Goal </a:t>
            </a:r>
            <a:r>
              <a:rPr lang="de-CH" sz="1600" b="1" dirty="0" err="1"/>
              <a:t>Judges</a:t>
            </a:r>
            <a:r>
              <a:rPr lang="de-CH" sz="1600" b="1" dirty="0"/>
              <a:t> </a:t>
            </a:r>
            <a:r>
              <a:rPr lang="de-CH" sz="1600" b="1" dirty="0" err="1" smtClean="0"/>
              <a:t>are</a:t>
            </a:r>
            <a:r>
              <a:rPr lang="de-CH" sz="1600" b="1" dirty="0" smtClean="0"/>
              <a:t> </a:t>
            </a:r>
            <a:r>
              <a:rPr lang="de-CH" sz="1600" b="1" dirty="0" err="1" smtClean="0"/>
              <a:t>no</a:t>
            </a:r>
            <a:r>
              <a:rPr lang="de-CH" sz="1600" b="1" dirty="0" smtClean="0"/>
              <a:t> </a:t>
            </a:r>
            <a:r>
              <a:rPr lang="de-CH" sz="1600" b="1" dirty="0" err="1" smtClean="0"/>
              <a:t>longer</a:t>
            </a:r>
            <a:r>
              <a:rPr lang="de-CH" sz="1600" b="1" dirty="0" smtClean="0"/>
              <a:t> </a:t>
            </a:r>
            <a:r>
              <a:rPr lang="de-CH" sz="1600" b="1" dirty="0" err="1" smtClean="0"/>
              <a:t>required</a:t>
            </a:r>
            <a:r>
              <a:rPr lang="de-CH" sz="1600" b="1" dirty="0" smtClean="0"/>
              <a:t> </a:t>
            </a:r>
            <a:r>
              <a:rPr lang="de-CH" sz="1600" b="1" dirty="0" err="1"/>
              <a:t>when</a:t>
            </a:r>
            <a:r>
              <a:rPr lang="de-CH" sz="1600" b="1" dirty="0"/>
              <a:t> </a:t>
            </a:r>
            <a:r>
              <a:rPr lang="de-CH" sz="1600" b="1" dirty="0" smtClean="0"/>
              <a:t>a operational Video </a:t>
            </a:r>
            <a:r>
              <a:rPr lang="de-CH" sz="1600" b="1" dirty="0"/>
              <a:t>Goal </a:t>
            </a:r>
            <a:r>
              <a:rPr lang="de-CH" sz="1600" b="1" dirty="0" err="1"/>
              <a:t>Judge</a:t>
            </a:r>
            <a:r>
              <a:rPr lang="de-CH" sz="1600" b="1" dirty="0"/>
              <a:t> System </a:t>
            </a:r>
            <a:r>
              <a:rPr lang="de-CH" sz="1600" b="1" dirty="0" err="1" smtClean="0"/>
              <a:t>is</a:t>
            </a:r>
            <a:r>
              <a:rPr lang="de-CH" sz="1600" b="1" dirty="0" smtClean="0"/>
              <a:t> in </a:t>
            </a:r>
            <a:r>
              <a:rPr lang="de-CH" sz="1600" b="1" dirty="0" err="1"/>
              <a:t>place</a:t>
            </a:r>
            <a:endParaRPr lang="de-CH" sz="1600" b="1" dirty="0"/>
          </a:p>
          <a:p>
            <a:r>
              <a:rPr lang="de-CH" sz="1600" b="1" dirty="0" err="1"/>
              <a:t>Clarification</a:t>
            </a:r>
            <a:r>
              <a:rPr lang="de-CH" sz="1600" b="1" dirty="0"/>
              <a:t> </a:t>
            </a:r>
            <a:r>
              <a:rPr lang="de-CH" sz="1600" b="1" dirty="0" err="1"/>
              <a:t>for</a:t>
            </a:r>
            <a:r>
              <a:rPr lang="de-CH" sz="1600" b="1" dirty="0"/>
              <a:t> </a:t>
            </a:r>
            <a:r>
              <a:rPr lang="de-CH" sz="1600" b="1" dirty="0" err="1"/>
              <a:t>application</a:t>
            </a:r>
            <a:r>
              <a:rPr lang="de-CH" sz="1600" b="1" dirty="0"/>
              <a:t> </a:t>
            </a:r>
            <a:r>
              <a:rPr lang="de-CH" sz="1600" b="1" dirty="0" err="1"/>
              <a:t>of</a:t>
            </a:r>
            <a:r>
              <a:rPr lang="de-CH" sz="1600" b="1" dirty="0"/>
              <a:t> Puck out </a:t>
            </a:r>
            <a:r>
              <a:rPr lang="de-CH" sz="1600" b="1" dirty="0" err="1"/>
              <a:t>of</a:t>
            </a:r>
            <a:r>
              <a:rPr lang="de-CH" sz="1600" b="1" dirty="0"/>
              <a:t> </a:t>
            </a:r>
            <a:r>
              <a:rPr lang="de-CH" sz="1600" b="1" dirty="0" err="1"/>
              <a:t>Bounds</a:t>
            </a:r>
            <a:r>
              <a:rPr lang="de-CH" sz="1600" b="1" dirty="0"/>
              <a:t> </a:t>
            </a:r>
            <a:r>
              <a:rPr lang="de-CH" sz="1600" b="1" dirty="0" err="1"/>
              <a:t>rule</a:t>
            </a:r>
            <a:endParaRPr lang="de-CH" sz="1600" b="1" dirty="0"/>
          </a:p>
          <a:p>
            <a:r>
              <a:rPr lang="de-CH" sz="1600" b="1" dirty="0" err="1"/>
              <a:t>Slew</a:t>
            </a:r>
            <a:r>
              <a:rPr lang="de-CH" sz="1600" b="1" dirty="0"/>
              <a:t> </a:t>
            </a:r>
            <a:r>
              <a:rPr lang="de-CH" sz="1600" b="1" dirty="0" err="1"/>
              <a:t>footing</a:t>
            </a:r>
            <a:r>
              <a:rPr lang="de-CH" sz="1600" b="1" dirty="0"/>
              <a:t> </a:t>
            </a:r>
            <a:r>
              <a:rPr lang="de-CH" sz="1600" b="1" dirty="0" err="1"/>
              <a:t>rule</a:t>
            </a:r>
            <a:r>
              <a:rPr lang="de-CH" sz="1600" b="1" dirty="0"/>
              <a:t> </a:t>
            </a:r>
            <a:r>
              <a:rPr lang="de-CH" sz="1600" b="1" dirty="0" err="1" smtClean="0"/>
              <a:t>approved</a:t>
            </a:r>
            <a:endParaRPr lang="de-CH" sz="1600" b="1" dirty="0"/>
          </a:p>
          <a:p>
            <a:r>
              <a:rPr lang="de-CH" sz="1600" b="1" dirty="0" err="1"/>
              <a:t>Clarification</a:t>
            </a:r>
            <a:r>
              <a:rPr lang="de-CH" sz="1600" b="1" dirty="0"/>
              <a:t> </a:t>
            </a:r>
            <a:r>
              <a:rPr lang="de-CH" sz="1600" b="1" dirty="0" err="1"/>
              <a:t>for</a:t>
            </a:r>
            <a:r>
              <a:rPr lang="de-CH" sz="1600" b="1" dirty="0"/>
              <a:t> </a:t>
            </a:r>
            <a:r>
              <a:rPr lang="de-CH" sz="1600" b="1" dirty="0" err="1"/>
              <a:t>application</a:t>
            </a:r>
            <a:r>
              <a:rPr lang="de-CH" sz="1600" b="1" dirty="0"/>
              <a:t> </a:t>
            </a:r>
            <a:r>
              <a:rPr lang="de-CH" sz="1600" b="1" dirty="0" err="1"/>
              <a:t>of</a:t>
            </a:r>
            <a:r>
              <a:rPr lang="de-CH" sz="1600" b="1" dirty="0"/>
              <a:t> </a:t>
            </a:r>
            <a:r>
              <a:rPr lang="de-CH" sz="1600" b="1" dirty="0" err="1"/>
              <a:t>Abuse</a:t>
            </a:r>
            <a:r>
              <a:rPr lang="de-CH" sz="1600" b="1" dirty="0"/>
              <a:t> </a:t>
            </a:r>
            <a:r>
              <a:rPr lang="de-CH" sz="1600" b="1" dirty="0" err="1"/>
              <a:t>of</a:t>
            </a:r>
            <a:r>
              <a:rPr lang="de-CH" sz="1600" b="1" dirty="0"/>
              <a:t> Game </a:t>
            </a:r>
            <a:r>
              <a:rPr lang="de-CH" sz="1600" b="1" dirty="0" err="1"/>
              <a:t>Officials</a:t>
            </a:r>
            <a:r>
              <a:rPr lang="de-CH" sz="1600" b="1" dirty="0"/>
              <a:t> </a:t>
            </a:r>
            <a:r>
              <a:rPr lang="de-CH" sz="1600" b="1" dirty="0" err="1"/>
              <a:t>by</a:t>
            </a:r>
            <a:r>
              <a:rPr lang="de-CH" sz="1600" b="1" dirty="0"/>
              <a:t> </a:t>
            </a:r>
            <a:r>
              <a:rPr lang="de-CH" sz="1600" b="1" dirty="0" err="1"/>
              <a:t>Athletes</a:t>
            </a:r>
            <a:r>
              <a:rPr lang="de-CH" sz="1600" b="1" dirty="0"/>
              <a:t> &amp; Team </a:t>
            </a:r>
            <a:r>
              <a:rPr lang="de-CH" sz="1600" b="1" dirty="0" err="1"/>
              <a:t>Officials</a:t>
            </a:r>
            <a:r>
              <a:rPr lang="de-CH" sz="1600" b="1" dirty="0"/>
              <a:t> </a:t>
            </a:r>
            <a:r>
              <a:rPr lang="de-CH" sz="1600" b="1" dirty="0" err="1"/>
              <a:t>rule</a:t>
            </a:r>
            <a:endParaRPr lang="de-CH" sz="1600" b="1" dirty="0"/>
          </a:p>
          <a:p>
            <a:endParaRPr lang="de-CH" dirty="0"/>
          </a:p>
        </p:txBody>
      </p:sp>
      <p:sp>
        <p:nvSpPr>
          <p:cNvPr id="3" name="Content Placeholder 2"/>
          <p:cNvSpPr>
            <a:spLocks noGrp="1"/>
          </p:cNvSpPr>
          <p:nvPr>
            <p:ph sz="half" idx="2"/>
          </p:nvPr>
        </p:nvSpPr>
        <p:spPr/>
        <p:txBody>
          <a:bodyPr/>
          <a:lstStyle/>
          <a:p>
            <a:r>
              <a:rPr lang="de-CH" sz="1600" b="1" dirty="0" err="1" smtClean="0"/>
              <a:t>Removal</a:t>
            </a:r>
            <a:r>
              <a:rPr lang="de-CH" sz="1600" b="1" dirty="0" smtClean="0"/>
              <a:t> </a:t>
            </a:r>
            <a:r>
              <a:rPr lang="de-CH" sz="1600" b="1" dirty="0" err="1" smtClean="0"/>
              <a:t>of</a:t>
            </a:r>
            <a:r>
              <a:rPr lang="de-CH" sz="1600" b="1" dirty="0" smtClean="0"/>
              <a:t> </a:t>
            </a:r>
            <a:r>
              <a:rPr lang="de-CH" sz="1600" b="1" dirty="0" err="1" smtClean="0"/>
              <a:t>goaltender</a:t>
            </a:r>
            <a:r>
              <a:rPr lang="de-CH" sz="1600" b="1" dirty="0" smtClean="0"/>
              <a:t> </a:t>
            </a:r>
            <a:r>
              <a:rPr lang="de-CH" sz="1600" b="1" dirty="0" err="1" smtClean="0"/>
              <a:t>equipment</a:t>
            </a:r>
            <a:r>
              <a:rPr lang="de-CH" sz="1600" b="1" dirty="0" smtClean="0"/>
              <a:t> </a:t>
            </a:r>
            <a:r>
              <a:rPr lang="de-CH" sz="1600" b="1" dirty="0" err="1" smtClean="0"/>
              <a:t>sizes</a:t>
            </a:r>
            <a:r>
              <a:rPr lang="de-CH" sz="1600" b="1" dirty="0" smtClean="0"/>
              <a:t> </a:t>
            </a:r>
            <a:r>
              <a:rPr lang="de-CH" sz="1600" b="1" dirty="0" err="1" smtClean="0"/>
              <a:t>from</a:t>
            </a:r>
            <a:r>
              <a:rPr lang="de-CH" sz="1600" b="1" dirty="0" smtClean="0"/>
              <a:t> </a:t>
            </a:r>
            <a:r>
              <a:rPr lang="de-CH" sz="1600" b="1" dirty="0" err="1" smtClean="0"/>
              <a:t>the</a:t>
            </a:r>
            <a:r>
              <a:rPr lang="de-CH" sz="1600" b="1" dirty="0" smtClean="0"/>
              <a:t> IIHF </a:t>
            </a:r>
            <a:r>
              <a:rPr lang="de-CH" sz="1600" b="1" dirty="0" err="1" smtClean="0"/>
              <a:t>Rule</a:t>
            </a:r>
            <a:r>
              <a:rPr lang="de-CH" sz="1600" b="1" dirty="0" smtClean="0"/>
              <a:t> </a:t>
            </a:r>
            <a:r>
              <a:rPr lang="de-CH" sz="1600" b="1" dirty="0" err="1" smtClean="0"/>
              <a:t>book</a:t>
            </a:r>
            <a:endParaRPr lang="de-CH" sz="1600" b="1" dirty="0" smtClean="0"/>
          </a:p>
          <a:p>
            <a:r>
              <a:rPr lang="de-CH" sz="1600" b="1" dirty="0" smtClean="0"/>
              <a:t>Remove </a:t>
            </a:r>
            <a:r>
              <a:rPr lang="de-CH" sz="1600" b="1" dirty="0" err="1" smtClean="0"/>
              <a:t>the</a:t>
            </a:r>
            <a:r>
              <a:rPr lang="de-CH" sz="1600" b="1" dirty="0" smtClean="0"/>
              <a:t> </a:t>
            </a:r>
            <a:r>
              <a:rPr lang="de-CH" sz="1600" b="1" dirty="0" err="1" smtClean="0"/>
              <a:t>term</a:t>
            </a:r>
            <a:r>
              <a:rPr lang="de-CH" sz="1600" b="1" dirty="0" smtClean="0"/>
              <a:t> ‘</a:t>
            </a:r>
            <a:r>
              <a:rPr lang="de-CH" sz="1600" b="1" dirty="0" err="1" smtClean="0"/>
              <a:t>altercation</a:t>
            </a:r>
            <a:r>
              <a:rPr lang="de-CH" sz="1600" b="1" dirty="0" smtClean="0"/>
              <a:t>’ </a:t>
            </a:r>
            <a:r>
              <a:rPr lang="de-CH" sz="1600" b="1" dirty="0" err="1" smtClean="0"/>
              <a:t>from</a:t>
            </a:r>
            <a:r>
              <a:rPr lang="de-CH" sz="1600" b="1" dirty="0" smtClean="0"/>
              <a:t> </a:t>
            </a:r>
            <a:r>
              <a:rPr lang="de-CH" sz="1600" b="1" dirty="0" err="1" smtClean="0"/>
              <a:t>the</a:t>
            </a:r>
            <a:r>
              <a:rPr lang="de-CH" sz="1600" b="1" dirty="0" smtClean="0"/>
              <a:t> </a:t>
            </a:r>
            <a:r>
              <a:rPr lang="de-CH" sz="1600" b="1" dirty="0" err="1" smtClean="0"/>
              <a:t>rule</a:t>
            </a:r>
            <a:r>
              <a:rPr lang="de-CH" sz="1600" b="1" dirty="0" smtClean="0"/>
              <a:t> </a:t>
            </a:r>
            <a:r>
              <a:rPr lang="de-CH" sz="1600" b="1" dirty="0" err="1" smtClean="0"/>
              <a:t>book</a:t>
            </a:r>
            <a:endParaRPr lang="de-CH" sz="1600" b="1" dirty="0" smtClean="0"/>
          </a:p>
          <a:p>
            <a:r>
              <a:rPr lang="de-CH" sz="1600" b="1" dirty="0" err="1" smtClean="0"/>
              <a:t>Clarifying</a:t>
            </a:r>
            <a:r>
              <a:rPr lang="de-CH" sz="1600" b="1" dirty="0" smtClean="0"/>
              <a:t> </a:t>
            </a:r>
            <a:r>
              <a:rPr lang="de-CH" sz="1600" b="1" dirty="0" err="1" smtClean="0"/>
              <a:t>body</a:t>
            </a:r>
            <a:r>
              <a:rPr lang="de-CH" sz="1600" b="1" dirty="0" smtClean="0"/>
              <a:t> </a:t>
            </a:r>
            <a:r>
              <a:rPr lang="de-CH" sz="1600" b="1" dirty="0" err="1" smtClean="0"/>
              <a:t>position</a:t>
            </a:r>
            <a:r>
              <a:rPr lang="de-CH" sz="1600" b="1" dirty="0" smtClean="0"/>
              <a:t> on </a:t>
            </a:r>
            <a:r>
              <a:rPr lang="de-CH" sz="1600" b="1" dirty="0" err="1" smtClean="0"/>
              <a:t>the</a:t>
            </a:r>
            <a:r>
              <a:rPr lang="de-CH" sz="1600" b="1" dirty="0" smtClean="0"/>
              <a:t> </a:t>
            </a:r>
            <a:r>
              <a:rPr lang="de-CH" sz="1600" b="1" dirty="0" err="1" smtClean="0"/>
              <a:t>Interference</a:t>
            </a:r>
            <a:r>
              <a:rPr lang="de-CH" sz="1600" b="1" dirty="0" smtClean="0"/>
              <a:t> </a:t>
            </a:r>
            <a:r>
              <a:rPr lang="de-CH" sz="1600" b="1" dirty="0" err="1" smtClean="0"/>
              <a:t>rule</a:t>
            </a:r>
            <a:endParaRPr lang="de-CH" sz="1600" b="1" dirty="0" smtClean="0"/>
          </a:p>
          <a:p>
            <a:r>
              <a:rPr lang="de-CH" sz="1600" b="1" dirty="0" err="1" smtClean="0"/>
              <a:t>Clarifying</a:t>
            </a:r>
            <a:r>
              <a:rPr lang="de-CH" sz="1600" b="1" dirty="0" smtClean="0"/>
              <a:t> </a:t>
            </a:r>
            <a:r>
              <a:rPr lang="de-CH" sz="1600" b="1" dirty="0" err="1" smtClean="0"/>
              <a:t>the</a:t>
            </a:r>
            <a:r>
              <a:rPr lang="de-CH" sz="1600" b="1" dirty="0" smtClean="0"/>
              <a:t> </a:t>
            </a:r>
            <a:r>
              <a:rPr lang="de-CH" sz="1600" b="1" dirty="0" err="1" smtClean="0"/>
              <a:t>Checking</a:t>
            </a:r>
            <a:r>
              <a:rPr lang="de-CH" sz="1600" b="1" dirty="0" smtClean="0"/>
              <a:t> </a:t>
            </a:r>
            <a:r>
              <a:rPr lang="de-CH" sz="1600" b="1" dirty="0" err="1" smtClean="0"/>
              <a:t>to</a:t>
            </a:r>
            <a:r>
              <a:rPr lang="de-CH" sz="1600" b="1" dirty="0" smtClean="0"/>
              <a:t> </a:t>
            </a:r>
            <a:r>
              <a:rPr lang="de-CH" sz="1600" b="1" dirty="0" err="1" smtClean="0"/>
              <a:t>the</a:t>
            </a:r>
            <a:r>
              <a:rPr lang="de-CH" sz="1600" b="1" dirty="0" smtClean="0"/>
              <a:t> Head </a:t>
            </a:r>
            <a:r>
              <a:rPr lang="de-CH" sz="1600" b="1" dirty="0" err="1" smtClean="0"/>
              <a:t>and</a:t>
            </a:r>
            <a:r>
              <a:rPr lang="de-CH" sz="1600" b="1" dirty="0" smtClean="0"/>
              <a:t> Neck Area </a:t>
            </a:r>
            <a:r>
              <a:rPr lang="de-CH" sz="1600" b="1" dirty="0" err="1" smtClean="0"/>
              <a:t>rule</a:t>
            </a:r>
            <a:endParaRPr lang="de-CH" sz="1600" b="1" dirty="0" smtClean="0"/>
          </a:p>
          <a:p>
            <a:r>
              <a:rPr lang="de-CH" sz="1600" b="1" dirty="0" smtClean="0"/>
              <a:t>Adoption </a:t>
            </a:r>
            <a:r>
              <a:rPr lang="de-CH" sz="1600" b="1" dirty="0" err="1" smtClean="0"/>
              <a:t>of</a:t>
            </a:r>
            <a:r>
              <a:rPr lang="de-CH" sz="1600" b="1" dirty="0" smtClean="0"/>
              <a:t> an </a:t>
            </a:r>
            <a:r>
              <a:rPr lang="de-CH" sz="1600" b="1" dirty="0" err="1" smtClean="0"/>
              <a:t>Unsportmanlike</a:t>
            </a:r>
            <a:r>
              <a:rPr lang="de-CH" sz="1600" b="1" dirty="0" smtClean="0"/>
              <a:t> </a:t>
            </a:r>
            <a:r>
              <a:rPr lang="de-CH" sz="1600" b="1" dirty="0" err="1" smtClean="0"/>
              <a:t>Conduct</a:t>
            </a:r>
            <a:r>
              <a:rPr lang="de-CH" sz="1600" b="1" dirty="0" smtClean="0"/>
              <a:t> Penalty</a:t>
            </a:r>
          </a:p>
          <a:p>
            <a:r>
              <a:rPr lang="de-CH" sz="1600" b="1" dirty="0" err="1"/>
              <a:t>Clarification</a:t>
            </a:r>
            <a:r>
              <a:rPr lang="de-CH" sz="1600" b="1" dirty="0"/>
              <a:t> </a:t>
            </a:r>
            <a:r>
              <a:rPr lang="de-CH" sz="1600" b="1" dirty="0" err="1"/>
              <a:t>for</a:t>
            </a:r>
            <a:r>
              <a:rPr lang="de-CH" sz="1600" b="1" dirty="0"/>
              <a:t> </a:t>
            </a:r>
            <a:r>
              <a:rPr lang="de-CH" sz="1600" b="1" dirty="0" err="1"/>
              <a:t>the</a:t>
            </a:r>
            <a:r>
              <a:rPr lang="de-CH" sz="1600" b="1" dirty="0"/>
              <a:t> </a:t>
            </a:r>
            <a:r>
              <a:rPr lang="de-CH" sz="1600" b="1" dirty="0" err="1"/>
              <a:t>application</a:t>
            </a:r>
            <a:r>
              <a:rPr lang="de-CH" sz="1600" b="1" dirty="0"/>
              <a:t> </a:t>
            </a:r>
            <a:r>
              <a:rPr lang="de-CH" sz="1600" b="1" dirty="0" err="1"/>
              <a:t>of</a:t>
            </a:r>
            <a:r>
              <a:rPr lang="de-CH" sz="1600" b="1" dirty="0"/>
              <a:t> </a:t>
            </a:r>
            <a:r>
              <a:rPr lang="de-CH" sz="1600" b="1" dirty="0" err="1"/>
              <a:t>the</a:t>
            </a:r>
            <a:r>
              <a:rPr lang="de-CH" sz="1600" b="1" dirty="0"/>
              <a:t> </a:t>
            </a:r>
            <a:r>
              <a:rPr lang="de-CH" sz="1600" b="1" dirty="0" err="1"/>
              <a:t>Broken</a:t>
            </a:r>
            <a:r>
              <a:rPr lang="de-CH" sz="1600" b="1" dirty="0"/>
              <a:t> Stick </a:t>
            </a:r>
            <a:r>
              <a:rPr lang="de-CH" sz="1600" b="1" dirty="0" err="1" smtClean="0"/>
              <a:t>rule</a:t>
            </a:r>
            <a:endParaRPr lang="de-CH" sz="1600" b="1" dirty="0" smtClean="0"/>
          </a:p>
          <a:p>
            <a:r>
              <a:rPr lang="de-CH" sz="1600" b="1" dirty="0" err="1" smtClean="0"/>
              <a:t>Clarification</a:t>
            </a:r>
            <a:r>
              <a:rPr lang="de-CH" sz="1600" b="1" dirty="0" smtClean="0"/>
              <a:t> </a:t>
            </a:r>
            <a:r>
              <a:rPr lang="de-CH" sz="1600" b="1" dirty="0" err="1" smtClean="0"/>
              <a:t>for</a:t>
            </a:r>
            <a:r>
              <a:rPr lang="de-CH" sz="1600" b="1" dirty="0" smtClean="0"/>
              <a:t> </a:t>
            </a:r>
            <a:r>
              <a:rPr lang="de-CH" sz="1600" b="1" dirty="0" err="1" smtClean="0"/>
              <a:t>awarding</a:t>
            </a:r>
            <a:r>
              <a:rPr lang="de-CH" sz="1600" b="1" dirty="0" smtClean="0"/>
              <a:t> a </a:t>
            </a:r>
            <a:r>
              <a:rPr lang="de-CH" sz="1600" b="1" dirty="0" err="1" smtClean="0"/>
              <a:t>goal</a:t>
            </a:r>
            <a:r>
              <a:rPr lang="de-CH" sz="1600" b="1" dirty="0" smtClean="0"/>
              <a:t> </a:t>
            </a:r>
            <a:r>
              <a:rPr lang="de-CH" sz="1600" b="1" dirty="0" err="1" smtClean="0"/>
              <a:t>when</a:t>
            </a:r>
            <a:r>
              <a:rPr lang="de-CH" sz="1600" b="1" dirty="0" smtClean="0"/>
              <a:t> </a:t>
            </a:r>
            <a:r>
              <a:rPr lang="de-CH" sz="1600" b="1" dirty="0" err="1" smtClean="0"/>
              <a:t>the</a:t>
            </a:r>
            <a:r>
              <a:rPr lang="de-CH" sz="1600" b="1" dirty="0" smtClean="0"/>
              <a:t> </a:t>
            </a:r>
            <a:r>
              <a:rPr lang="de-CH" sz="1600" b="1" dirty="0" err="1" smtClean="0"/>
              <a:t>goal</a:t>
            </a:r>
            <a:r>
              <a:rPr lang="de-CH" sz="1600" b="1" dirty="0" smtClean="0"/>
              <a:t> </a:t>
            </a:r>
            <a:r>
              <a:rPr lang="de-CH" sz="1600" b="1" dirty="0" err="1" smtClean="0"/>
              <a:t>net</a:t>
            </a:r>
            <a:r>
              <a:rPr lang="de-CH" sz="1600" b="1" dirty="0" smtClean="0"/>
              <a:t> </a:t>
            </a:r>
            <a:r>
              <a:rPr lang="de-CH" sz="1600" b="1" dirty="0" err="1" smtClean="0"/>
              <a:t>has</a:t>
            </a:r>
            <a:r>
              <a:rPr lang="de-CH" sz="1600" b="1" dirty="0" smtClean="0"/>
              <a:t> </a:t>
            </a:r>
            <a:r>
              <a:rPr lang="de-CH" sz="1600" b="1" dirty="0" err="1" smtClean="0"/>
              <a:t>been</a:t>
            </a:r>
            <a:r>
              <a:rPr lang="de-CH" sz="1600" b="1" dirty="0" smtClean="0"/>
              <a:t> </a:t>
            </a:r>
            <a:r>
              <a:rPr lang="de-CH" sz="1600" b="1" dirty="0" err="1" smtClean="0"/>
              <a:t>dislodged</a:t>
            </a:r>
            <a:endParaRPr lang="de-CH" sz="1600" b="1" dirty="0"/>
          </a:p>
          <a:p>
            <a:endParaRPr lang="de-CH" dirty="0" smtClean="0"/>
          </a:p>
        </p:txBody>
      </p:sp>
      <p:sp>
        <p:nvSpPr>
          <p:cNvPr id="4" name="Title 3"/>
          <p:cNvSpPr>
            <a:spLocks noGrp="1"/>
          </p:cNvSpPr>
          <p:nvPr>
            <p:ph type="title"/>
          </p:nvPr>
        </p:nvSpPr>
        <p:spPr/>
        <p:txBody>
          <a:bodyPr/>
          <a:lstStyle/>
          <a:p>
            <a:r>
              <a:rPr lang="de-CH" sz="2300" b="1" dirty="0" err="1" smtClean="0">
                <a:effectLst>
                  <a:outerShdw blurRad="38100" dist="38100" dir="2700000" algn="tl">
                    <a:srgbClr val="000000">
                      <a:alpha val="43137"/>
                    </a:srgbClr>
                  </a:outerShdw>
                </a:effectLst>
              </a:rPr>
              <a:t>Housekeeping</a:t>
            </a:r>
            <a:r>
              <a:rPr lang="de-CH" sz="2300" b="1" dirty="0" smtClean="0">
                <a:effectLst>
                  <a:outerShdw blurRad="38100" dist="38100" dir="2700000" algn="tl">
                    <a:srgbClr val="000000">
                      <a:alpha val="43137"/>
                    </a:srgbClr>
                  </a:outerShdw>
                </a:effectLst>
              </a:rPr>
              <a:t> </a:t>
            </a:r>
            <a:r>
              <a:rPr lang="de-CH" sz="2300" b="1" dirty="0" err="1" smtClean="0">
                <a:effectLst>
                  <a:outerShdw blurRad="38100" dist="38100" dir="2700000" algn="tl">
                    <a:srgbClr val="000000">
                      <a:alpha val="43137"/>
                    </a:srgbClr>
                  </a:outerShdw>
                </a:effectLst>
              </a:rPr>
              <a:t>and</a:t>
            </a:r>
            <a:r>
              <a:rPr lang="de-CH" sz="2300" b="1" dirty="0" smtClean="0">
                <a:effectLst>
                  <a:outerShdw blurRad="38100" dist="38100" dir="2700000" algn="tl">
                    <a:srgbClr val="000000">
                      <a:alpha val="43137"/>
                    </a:srgbClr>
                  </a:outerShdw>
                </a:effectLst>
              </a:rPr>
              <a:t> Minor </a:t>
            </a:r>
            <a:r>
              <a:rPr lang="de-CH" sz="2300" b="1" dirty="0" err="1" smtClean="0">
                <a:effectLst>
                  <a:outerShdw blurRad="38100" dist="38100" dir="2700000" algn="tl">
                    <a:srgbClr val="000000">
                      <a:alpha val="43137"/>
                    </a:srgbClr>
                  </a:outerShdw>
                </a:effectLst>
              </a:rPr>
              <a:t>Rule</a:t>
            </a:r>
            <a:r>
              <a:rPr lang="de-CH" sz="2300" b="1" dirty="0" smtClean="0">
                <a:effectLst>
                  <a:outerShdw blurRad="38100" dist="38100" dir="2700000" algn="tl">
                    <a:srgbClr val="000000">
                      <a:alpha val="43137"/>
                    </a:srgbClr>
                  </a:outerShdw>
                </a:effectLst>
              </a:rPr>
              <a:t> Change Summary</a:t>
            </a:r>
            <a:endParaRPr lang="de-CH" sz="23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fld id="{BEFAAB7E-7D53-468B-91DB-E741BA8C58CA}" type="slidenum">
              <a:rPr lang="en-US" smtClean="0"/>
              <a:t>12</a:t>
            </a:fld>
            <a:endParaRPr lang="en-US" dirty="0"/>
          </a:p>
        </p:txBody>
      </p:sp>
    </p:spTree>
    <p:extLst>
      <p:ext uri="{BB962C8B-B14F-4D97-AF65-F5344CB8AC3E}">
        <p14:creationId xmlns:p14="http://schemas.microsoft.com/office/powerpoint/2010/main" val="4198489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z="2300" b="1" dirty="0" smtClean="0">
                <a:effectLst>
                  <a:outerShdw blurRad="38100" dist="38100" dir="2700000" algn="tl">
                    <a:srgbClr val="000000">
                      <a:alpha val="43137"/>
                    </a:srgbClr>
                  </a:outerShdw>
                </a:effectLst>
              </a:rPr>
              <a:t/>
            </a:r>
            <a:br>
              <a:rPr lang="de-CH" sz="2300" b="1" dirty="0" smtClean="0">
                <a:effectLst>
                  <a:outerShdw blurRad="38100" dist="38100" dir="2700000" algn="tl">
                    <a:srgbClr val="000000">
                      <a:alpha val="43137"/>
                    </a:srgbClr>
                  </a:outerShdw>
                </a:effectLst>
              </a:rPr>
            </a:br>
            <a:r>
              <a:rPr lang="de-CH" sz="2300" b="1" dirty="0" smtClean="0">
                <a:effectLst>
                  <a:outerShdw blurRad="38100" dist="38100" dir="2700000" algn="tl">
                    <a:srgbClr val="000000">
                      <a:alpha val="43137"/>
                    </a:srgbClr>
                  </a:outerShdw>
                </a:effectLst>
              </a:rPr>
              <a:t>Major </a:t>
            </a:r>
            <a:r>
              <a:rPr lang="de-CH" sz="2300" b="1" dirty="0" err="1" smtClean="0">
                <a:effectLst>
                  <a:outerShdw blurRad="38100" dist="38100" dir="2700000" algn="tl">
                    <a:srgbClr val="000000">
                      <a:alpha val="43137"/>
                    </a:srgbClr>
                  </a:outerShdw>
                </a:effectLst>
              </a:rPr>
              <a:t>Rule</a:t>
            </a:r>
            <a:r>
              <a:rPr lang="de-CH" sz="2300" b="1" dirty="0" smtClean="0">
                <a:effectLst>
                  <a:outerShdw blurRad="38100" dist="38100" dir="2700000" algn="tl">
                    <a:srgbClr val="000000">
                      <a:alpha val="43137"/>
                    </a:srgbClr>
                  </a:outerShdw>
                </a:effectLst>
              </a:rPr>
              <a:t> Change </a:t>
            </a:r>
            <a:r>
              <a:rPr lang="de-CH" sz="2300" b="1" dirty="0" err="1">
                <a:effectLst>
                  <a:outerShdw blurRad="38100" dist="38100" dir="2700000" algn="tl">
                    <a:srgbClr val="000000">
                      <a:alpha val="43137"/>
                    </a:srgbClr>
                  </a:outerShdw>
                </a:effectLst>
              </a:rPr>
              <a:t>O</a:t>
            </a:r>
            <a:r>
              <a:rPr lang="de-CH" sz="2300" b="1" dirty="0" err="1" smtClean="0">
                <a:effectLst>
                  <a:outerShdw blurRad="38100" dist="38100" dir="2700000" algn="tl">
                    <a:srgbClr val="000000">
                      <a:alpha val="43137"/>
                    </a:srgbClr>
                  </a:outerShdw>
                </a:effectLst>
              </a:rPr>
              <a:t>verview</a:t>
            </a:r>
            <a:endParaRPr lang="de-CH" sz="23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de-CH" sz="2000" b="1" dirty="0" smtClean="0"/>
          </a:p>
          <a:p>
            <a:r>
              <a:rPr lang="de-CH" sz="2000" b="1" dirty="0" smtClean="0"/>
              <a:t>19 </a:t>
            </a:r>
            <a:r>
              <a:rPr lang="de-CH" sz="2000" b="1" dirty="0" err="1"/>
              <a:t>major</a:t>
            </a:r>
            <a:r>
              <a:rPr lang="de-CH" sz="2000" b="1" dirty="0"/>
              <a:t> </a:t>
            </a:r>
            <a:r>
              <a:rPr lang="de-CH" sz="2000" b="1" dirty="0" err="1"/>
              <a:t>rule</a:t>
            </a:r>
            <a:r>
              <a:rPr lang="de-CH" sz="2000" b="1" dirty="0"/>
              <a:t> </a:t>
            </a:r>
            <a:r>
              <a:rPr lang="de-CH" sz="2000" b="1" dirty="0" err="1"/>
              <a:t>change</a:t>
            </a:r>
            <a:r>
              <a:rPr lang="de-CH" sz="2000" b="1" dirty="0"/>
              <a:t> </a:t>
            </a:r>
            <a:r>
              <a:rPr lang="de-CH" sz="2000" b="1" dirty="0" err="1"/>
              <a:t>proposals</a:t>
            </a:r>
            <a:r>
              <a:rPr lang="de-CH" sz="2000" b="1" dirty="0"/>
              <a:t> </a:t>
            </a:r>
            <a:r>
              <a:rPr lang="de-CH" sz="2000" b="1" dirty="0" err="1"/>
              <a:t>were</a:t>
            </a:r>
            <a:r>
              <a:rPr lang="de-CH" sz="2000" b="1" dirty="0"/>
              <a:t> </a:t>
            </a:r>
            <a:r>
              <a:rPr lang="de-CH" sz="2000" b="1" dirty="0" err="1"/>
              <a:t>addressed</a:t>
            </a:r>
            <a:r>
              <a:rPr lang="de-CH" sz="2000" b="1" dirty="0"/>
              <a:t> at </a:t>
            </a:r>
            <a:r>
              <a:rPr lang="de-CH" sz="2000" b="1" dirty="0" err="1"/>
              <a:t>the</a:t>
            </a:r>
            <a:r>
              <a:rPr lang="de-CH" sz="2000" b="1" dirty="0"/>
              <a:t> Rules </a:t>
            </a:r>
            <a:r>
              <a:rPr lang="de-CH" sz="2000" b="1" dirty="0" err="1"/>
              <a:t>Congress</a:t>
            </a:r>
            <a:r>
              <a:rPr lang="de-CH" sz="2000" b="1" dirty="0"/>
              <a:t> </a:t>
            </a:r>
            <a:r>
              <a:rPr lang="de-CH" sz="2000" b="1" dirty="0" err="1"/>
              <a:t>held</a:t>
            </a:r>
            <a:r>
              <a:rPr lang="de-CH" sz="2000" b="1" dirty="0"/>
              <a:t> </a:t>
            </a:r>
            <a:r>
              <a:rPr lang="de-CH" sz="2000" b="1" dirty="0" err="1" smtClean="0"/>
              <a:t>during</a:t>
            </a:r>
            <a:r>
              <a:rPr lang="de-CH" sz="2000" b="1" dirty="0" smtClean="0"/>
              <a:t> </a:t>
            </a:r>
            <a:r>
              <a:rPr lang="de-CH" sz="2000" b="1" dirty="0" err="1" smtClean="0"/>
              <a:t>the</a:t>
            </a:r>
            <a:r>
              <a:rPr lang="de-CH" sz="2000" b="1" dirty="0" smtClean="0"/>
              <a:t> </a:t>
            </a:r>
            <a:r>
              <a:rPr lang="de-CH" sz="2000" b="1" dirty="0" err="1"/>
              <a:t>recent</a:t>
            </a:r>
            <a:r>
              <a:rPr lang="de-CH" sz="2000" b="1" dirty="0"/>
              <a:t> IIHF Annual Meeting in </a:t>
            </a:r>
            <a:r>
              <a:rPr lang="de-CH" sz="2000" b="1" dirty="0" smtClean="0"/>
              <a:t>Minsk, Belarus</a:t>
            </a:r>
            <a:endParaRPr lang="de-CH" sz="2000" b="1" dirty="0"/>
          </a:p>
          <a:p>
            <a:r>
              <a:rPr lang="de-CH" sz="2000" b="1" dirty="0" smtClean="0"/>
              <a:t>A </a:t>
            </a:r>
            <a:r>
              <a:rPr lang="de-CH" sz="2000" b="1" dirty="0" err="1" smtClean="0"/>
              <a:t>special</a:t>
            </a:r>
            <a:r>
              <a:rPr lang="de-CH" sz="2000" b="1" dirty="0" smtClean="0"/>
              <a:t> </a:t>
            </a:r>
            <a:r>
              <a:rPr lang="de-CH" sz="2000" b="1" dirty="0" err="1" smtClean="0"/>
              <a:t>session</a:t>
            </a:r>
            <a:r>
              <a:rPr lang="de-CH" sz="2000" b="1" dirty="0" smtClean="0"/>
              <a:t> was </a:t>
            </a:r>
            <a:r>
              <a:rPr lang="de-CH" sz="2000" b="1" dirty="0" err="1" smtClean="0"/>
              <a:t>prepared</a:t>
            </a:r>
            <a:r>
              <a:rPr lang="de-CH" sz="2000" b="1" dirty="0" smtClean="0"/>
              <a:t> </a:t>
            </a:r>
            <a:r>
              <a:rPr lang="de-CH" sz="2000" b="1" dirty="0" err="1" smtClean="0"/>
              <a:t>and</a:t>
            </a:r>
            <a:r>
              <a:rPr lang="de-CH" sz="2000" b="1" dirty="0" smtClean="0"/>
              <a:t> </a:t>
            </a:r>
            <a:r>
              <a:rPr lang="de-CH" sz="2000" b="1" dirty="0" err="1" smtClean="0"/>
              <a:t>operated</a:t>
            </a:r>
            <a:r>
              <a:rPr lang="de-CH" sz="2000" b="1" dirty="0" smtClean="0"/>
              <a:t> </a:t>
            </a:r>
            <a:r>
              <a:rPr lang="de-CH" sz="2000" b="1" dirty="0" err="1" smtClean="0"/>
              <a:t>involving</a:t>
            </a:r>
            <a:r>
              <a:rPr lang="de-CH" sz="2000" b="1" dirty="0" smtClean="0"/>
              <a:t> 64 </a:t>
            </a:r>
            <a:r>
              <a:rPr lang="de-CH" sz="2000" b="1" dirty="0" err="1" smtClean="0"/>
              <a:t>member</a:t>
            </a:r>
            <a:r>
              <a:rPr lang="de-CH" sz="2000" b="1" dirty="0" smtClean="0"/>
              <a:t> national </a:t>
            </a:r>
            <a:r>
              <a:rPr lang="de-CH" sz="2000" b="1" dirty="0" err="1" smtClean="0"/>
              <a:t>associations</a:t>
            </a:r>
            <a:r>
              <a:rPr lang="de-CH" sz="2000" b="1" dirty="0" smtClean="0"/>
              <a:t> in </a:t>
            </a:r>
            <a:r>
              <a:rPr lang="de-CH" sz="2000" b="1" dirty="0" err="1" smtClean="0"/>
              <a:t>attendance</a:t>
            </a:r>
            <a:r>
              <a:rPr lang="de-CH" sz="2000" b="1" dirty="0" smtClean="0"/>
              <a:t> </a:t>
            </a:r>
            <a:r>
              <a:rPr lang="de-CH" sz="2000" b="1" dirty="0" err="1" smtClean="0"/>
              <a:t>under</a:t>
            </a:r>
            <a:r>
              <a:rPr lang="de-CH" sz="2000" b="1" dirty="0" smtClean="0"/>
              <a:t> </a:t>
            </a:r>
            <a:r>
              <a:rPr lang="de-CH" sz="2000" b="1" dirty="0" err="1" smtClean="0"/>
              <a:t>the</a:t>
            </a:r>
            <a:r>
              <a:rPr lang="de-CH" sz="2000" b="1" dirty="0" smtClean="0"/>
              <a:t> </a:t>
            </a:r>
            <a:r>
              <a:rPr lang="de-CH" sz="2000" b="1" dirty="0" err="1" smtClean="0"/>
              <a:t>direction</a:t>
            </a:r>
            <a:r>
              <a:rPr lang="de-CH" sz="2000" b="1" dirty="0" smtClean="0"/>
              <a:t> </a:t>
            </a:r>
            <a:r>
              <a:rPr lang="de-CH" sz="2000" b="1" dirty="0" err="1" smtClean="0"/>
              <a:t>of</a:t>
            </a:r>
            <a:r>
              <a:rPr lang="de-CH" sz="2000" b="1" dirty="0" smtClean="0"/>
              <a:t> IIHF </a:t>
            </a:r>
            <a:r>
              <a:rPr lang="de-CH" sz="2000" b="1" dirty="0" err="1" smtClean="0"/>
              <a:t>Vice</a:t>
            </a:r>
            <a:r>
              <a:rPr lang="de-CH" sz="2000" b="1" dirty="0" smtClean="0"/>
              <a:t> </a:t>
            </a:r>
            <a:r>
              <a:rPr lang="de-CH" sz="2000" b="1" dirty="0" err="1" smtClean="0"/>
              <a:t>President</a:t>
            </a:r>
            <a:r>
              <a:rPr lang="de-CH" sz="2000" b="1" dirty="0" smtClean="0"/>
              <a:t> , Bob Nicholson, in a </a:t>
            </a:r>
            <a:r>
              <a:rPr lang="de-CH" sz="2000" b="1" dirty="0" err="1" smtClean="0"/>
              <a:t>workshop</a:t>
            </a:r>
            <a:r>
              <a:rPr lang="de-CH" sz="2000" b="1" dirty="0" smtClean="0"/>
              <a:t> </a:t>
            </a:r>
            <a:r>
              <a:rPr lang="de-CH" sz="2000" b="1" dirty="0" err="1" smtClean="0"/>
              <a:t>format</a:t>
            </a:r>
            <a:r>
              <a:rPr lang="de-CH" sz="2000" b="1" dirty="0" smtClean="0"/>
              <a:t> </a:t>
            </a:r>
          </a:p>
          <a:p>
            <a:r>
              <a:rPr lang="de-CH" sz="2000" b="1" dirty="0" err="1" smtClean="0"/>
              <a:t>Of</a:t>
            </a:r>
            <a:r>
              <a:rPr lang="de-CH" sz="2000" b="1" dirty="0" smtClean="0"/>
              <a:t> </a:t>
            </a:r>
            <a:r>
              <a:rPr lang="de-CH" sz="2000" b="1" dirty="0" err="1" smtClean="0"/>
              <a:t>the</a:t>
            </a:r>
            <a:r>
              <a:rPr lang="de-CH" sz="2000" b="1" dirty="0" smtClean="0"/>
              <a:t> 19 </a:t>
            </a:r>
            <a:r>
              <a:rPr lang="de-CH" sz="2000" b="1" dirty="0" err="1" smtClean="0"/>
              <a:t>proposals</a:t>
            </a:r>
            <a:r>
              <a:rPr lang="de-CH" sz="2000" b="1" dirty="0" smtClean="0"/>
              <a:t>, 12 </a:t>
            </a:r>
            <a:r>
              <a:rPr lang="de-CH" sz="2000" b="1" dirty="0" err="1" smtClean="0"/>
              <a:t>were</a:t>
            </a:r>
            <a:r>
              <a:rPr lang="de-CH" sz="2000" b="1" dirty="0" smtClean="0"/>
              <a:t> </a:t>
            </a:r>
            <a:r>
              <a:rPr lang="de-CH" sz="2000" b="1" dirty="0" err="1" smtClean="0"/>
              <a:t>rejected</a:t>
            </a:r>
            <a:r>
              <a:rPr lang="de-CH" sz="2000" b="1" dirty="0" smtClean="0"/>
              <a:t> </a:t>
            </a:r>
            <a:r>
              <a:rPr lang="de-CH" sz="2000" b="1" dirty="0" err="1" smtClean="0"/>
              <a:t>and</a:t>
            </a:r>
            <a:r>
              <a:rPr lang="de-CH" sz="2000" b="1" dirty="0" smtClean="0"/>
              <a:t> 7 </a:t>
            </a:r>
            <a:r>
              <a:rPr lang="de-CH" sz="2000" b="1" dirty="0" err="1" smtClean="0"/>
              <a:t>were</a:t>
            </a:r>
            <a:r>
              <a:rPr lang="de-CH" sz="2000" b="1" dirty="0" smtClean="0"/>
              <a:t> </a:t>
            </a:r>
            <a:r>
              <a:rPr lang="de-CH" sz="2000" b="1" dirty="0" err="1" smtClean="0"/>
              <a:t>adopted</a:t>
            </a:r>
            <a:endParaRPr lang="de-CH" sz="2000" b="1" dirty="0" smtClean="0"/>
          </a:p>
        </p:txBody>
      </p:sp>
      <p:sp>
        <p:nvSpPr>
          <p:cNvPr id="4" name="Slide Number Placeholder 3"/>
          <p:cNvSpPr>
            <a:spLocks noGrp="1"/>
          </p:cNvSpPr>
          <p:nvPr>
            <p:ph type="sldNum" sz="quarter" idx="11"/>
          </p:nvPr>
        </p:nvSpPr>
        <p:spPr/>
        <p:txBody>
          <a:bodyPr/>
          <a:lstStyle/>
          <a:p>
            <a:fld id="{F9535523-8ECD-4DBD-B2EF-811C31DF4F52}" type="slidenum">
              <a:rPr lang="en-US" smtClean="0"/>
              <a:t>13</a:t>
            </a:fld>
            <a:endParaRPr lang="en-US" dirty="0"/>
          </a:p>
        </p:txBody>
      </p:sp>
    </p:spTree>
    <p:extLst>
      <p:ext uri="{BB962C8B-B14F-4D97-AF65-F5344CB8AC3E}">
        <p14:creationId xmlns:p14="http://schemas.microsoft.com/office/powerpoint/2010/main" val="3883871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42975" y="2580777"/>
            <a:ext cx="7442200" cy="1195810"/>
          </a:xfrm>
        </p:spPr>
        <p:txBody>
          <a:bodyPr/>
          <a:lstStyle/>
          <a:p>
            <a:pPr algn="ctr"/>
            <a:r>
              <a:rPr lang="en-US" sz="3100" b="1" dirty="0" smtClean="0">
                <a:effectLst>
                  <a:outerShdw blurRad="38100" dist="38100" dir="2700000" algn="tl">
                    <a:srgbClr val="000000">
                      <a:alpha val="43137"/>
                    </a:srgbClr>
                  </a:outerShdw>
                </a:effectLst>
                <a:latin typeface="Arial Black" panose="020B0A04020102020204" pitchFamily="34" charset="0"/>
              </a:rPr>
              <a:t>2014 IIHF MAJOR RULE CHANGE SUMMARY</a:t>
            </a:r>
            <a:endParaRPr lang="en-US" sz="3100" b="1" dirty="0">
              <a:effectLst>
                <a:outerShdw blurRad="38100" dist="38100" dir="2700000" algn="tl">
                  <a:srgbClr val="000000">
                    <a:alpha val="43137"/>
                  </a:srgbClr>
                </a:outerShdw>
              </a:effectLst>
              <a:latin typeface="Arial Black" panose="020B0A04020102020204" pitchFamily="34" charset="0"/>
            </a:endParaRPr>
          </a:p>
        </p:txBody>
      </p:sp>
      <p:sp>
        <p:nvSpPr>
          <p:cNvPr id="7" name="Subtitle 6"/>
          <p:cNvSpPr>
            <a:spLocks noGrp="1"/>
          </p:cNvSpPr>
          <p:nvPr>
            <p:ph type="subTitle" idx="1"/>
          </p:nvPr>
        </p:nvSpPr>
        <p:spPr>
          <a:xfrm>
            <a:off x="955344" y="4092026"/>
            <a:ext cx="7442200" cy="444500"/>
          </a:xfrm>
        </p:spPr>
        <p:txBody>
          <a:bodyPr/>
          <a:lstStyle/>
          <a:p>
            <a:endParaRPr lang="en-US" b="1" dirty="0" smtClean="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8357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600" b="1" dirty="0" smtClean="0">
                <a:effectLst>
                  <a:outerShdw blurRad="38100" dist="38100" dir="2700000" algn="tl">
                    <a:srgbClr val="000000">
                      <a:alpha val="43137"/>
                    </a:srgbClr>
                  </a:outerShdw>
                </a:effectLst>
              </a:rPr>
              <a:t>101 – Dimensions of the Rink</a:t>
            </a:r>
            <a:endParaRPr lang="en-US" sz="2600" b="1" dirty="0">
              <a:effectLst>
                <a:outerShdw blurRad="38100" dist="38100" dir="2700000" algn="tl">
                  <a:srgbClr val="000000">
                    <a:alpha val="43137"/>
                  </a:srgbClr>
                </a:outerShdw>
              </a:effectLs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409877868"/>
              </p:ext>
            </p:extLst>
          </p:nvPr>
        </p:nvGraphicFramePr>
        <p:xfrm>
          <a:off x="433388" y="1158875"/>
          <a:ext cx="4386262" cy="3779714"/>
        </p:xfrm>
        <a:graphic>
          <a:graphicData uri="http://schemas.openxmlformats.org/drawingml/2006/table">
            <a:tbl>
              <a:tblPr firstRow="1" bandRow="1">
                <a:tableStyleId>{5C22544A-7EE6-4342-B048-85BDC9FD1C3A}</a:tableStyleId>
              </a:tblPr>
              <a:tblGrid>
                <a:gridCol w="4386262"/>
              </a:tblGrid>
              <a:tr h="341436">
                <a:tc>
                  <a:txBody>
                    <a:bodyPr/>
                    <a:lstStyle/>
                    <a:p>
                      <a:r>
                        <a:rPr lang="de-CH" dirty="0" err="1" smtClean="0"/>
                        <a:t>Current</a:t>
                      </a:r>
                      <a:r>
                        <a:rPr lang="de-CH" dirty="0" smtClean="0"/>
                        <a:t> </a:t>
                      </a:r>
                      <a:r>
                        <a:rPr lang="de-CH" dirty="0" err="1" smtClean="0"/>
                        <a:t>Rule</a:t>
                      </a:r>
                      <a:r>
                        <a:rPr lang="de-CH" dirty="0" smtClean="0"/>
                        <a:t> &amp; The New</a:t>
                      </a:r>
                      <a:r>
                        <a:rPr lang="de-CH" baseline="0" dirty="0" smtClean="0"/>
                        <a:t> </a:t>
                      </a:r>
                      <a:r>
                        <a:rPr lang="de-CH" baseline="0" dirty="0" err="1" smtClean="0"/>
                        <a:t>Rule</a:t>
                      </a:r>
                      <a:endParaRPr lang="de-CH" dirty="0"/>
                    </a:p>
                  </a:txBody>
                  <a:tcPr/>
                </a:tc>
              </a:tr>
              <a:tr h="1056640">
                <a:tc>
                  <a:txBody>
                    <a:bodyPr/>
                    <a:lstStyle/>
                    <a:p>
                      <a:r>
                        <a:rPr lang="de-CH" dirty="0" err="1" smtClean="0">
                          <a:solidFill>
                            <a:schemeClr val="accent5"/>
                          </a:solidFill>
                        </a:rPr>
                        <a:t>For</a:t>
                      </a:r>
                      <a:r>
                        <a:rPr lang="de-CH" dirty="0" smtClean="0">
                          <a:solidFill>
                            <a:schemeClr val="accent5"/>
                          </a:solidFill>
                        </a:rPr>
                        <a:t> IIHF </a:t>
                      </a:r>
                      <a:r>
                        <a:rPr lang="de-CH" dirty="0" err="1" smtClean="0">
                          <a:solidFill>
                            <a:schemeClr val="accent5"/>
                          </a:solidFill>
                        </a:rPr>
                        <a:t>competitions</a:t>
                      </a:r>
                      <a:r>
                        <a:rPr lang="de-CH" dirty="0" smtClean="0">
                          <a:solidFill>
                            <a:schemeClr val="accent5"/>
                          </a:solidFill>
                        </a:rPr>
                        <a:t> </a:t>
                      </a:r>
                      <a:r>
                        <a:rPr lang="de-CH" dirty="0" err="1" smtClean="0">
                          <a:solidFill>
                            <a:schemeClr val="accent5"/>
                          </a:solidFill>
                        </a:rPr>
                        <a:t>the</a:t>
                      </a:r>
                      <a:r>
                        <a:rPr lang="de-CH" dirty="0" smtClean="0">
                          <a:solidFill>
                            <a:schemeClr val="accent5"/>
                          </a:solidFill>
                        </a:rPr>
                        <a:t> </a:t>
                      </a:r>
                      <a:r>
                        <a:rPr lang="de-CH" dirty="0" err="1" smtClean="0">
                          <a:solidFill>
                            <a:schemeClr val="accent5"/>
                          </a:solidFill>
                        </a:rPr>
                        <a:t>size</a:t>
                      </a:r>
                      <a:r>
                        <a:rPr lang="de-CH" dirty="0" smtClean="0">
                          <a:solidFill>
                            <a:schemeClr val="accent5"/>
                          </a:solidFill>
                        </a:rPr>
                        <a:t> </a:t>
                      </a:r>
                      <a:r>
                        <a:rPr lang="de-CH" dirty="0" err="1" smtClean="0">
                          <a:solidFill>
                            <a:schemeClr val="accent5"/>
                          </a:solidFill>
                        </a:rPr>
                        <a:t>shall</a:t>
                      </a:r>
                      <a:r>
                        <a:rPr lang="de-CH" dirty="0" smtClean="0">
                          <a:solidFill>
                            <a:schemeClr val="accent5"/>
                          </a:solidFill>
                        </a:rPr>
                        <a:t> </a:t>
                      </a:r>
                      <a:r>
                        <a:rPr lang="de-CH" dirty="0" err="1" smtClean="0">
                          <a:solidFill>
                            <a:schemeClr val="accent5"/>
                          </a:solidFill>
                        </a:rPr>
                        <a:t>be</a:t>
                      </a:r>
                      <a:r>
                        <a:rPr lang="de-CH" dirty="0" smtClean="0">
                          <a:solidFill>
                            <a:schemeClr val="accent5"/>
                          </a:solidFill>
                        </a:rPr>
                        <a:t> 60 </a:t>
                      </a:r>
                      <a:r>
                        <a:rPr lang="de-CH" dirty="0" err="1" smtClean="0">
                          <a:solidFill>
                            <a:schemeClr val="accent5"/>
                          </a:solidFill>
                        </a:rPr>
                        <a:t>to</a:t>
                      </a:r>
                      <a:r>
                        <a:rPr lang="de-CH" dirty="0" smtClean="0">
                          <a:solidFill>
                            <a:schemeClr val="accent5"/>
                          </a:solidFill>
                        </a:rPr>
                        <a:t> 61 </a:t>
                      </a:r>
                      <a:r>
                        <a:rPr lang="de-CH" dirty="0" err="1" smtClean="0">
                          <a:solidFill>
                            <a:schemeClr val="accent5"/>
                          </a:solidFill>
                        </a:rPr>
                        <a:t>metres</a:t>
                      </a:r>
                      <a:r>
                        <a:rPr lang="de-CH" dirty="0" smtClean="0">
                          <a:solidFill>
                            <a:schemeClr val="accent5"/>
                          </a:solidFill>
                        </a:rPr>
                        <a:t> </a:t>
                      </a:r>
                      <a:r>
                        <a:rPr lang="de-CH" dirty="0" err="1" smtClean="0">
                          <a:solidFill>
                            <a:schemeClr val="accent5"/>
                          </a:solidFill>
                        </a:rPr>
                        <a:t>long</a:t>
                      </a:r>
                      <a:r>
                        <a:rPr lang="de-CH" dirty="0" smtClean="0">
                          <a:solidFill>
                            <a:schemeClr val="accent5"/>
                          </a:solidFill>
                        </a:rPr>
                        <a:t> and </a:t>
                      </a:r>
                      <a:r>
                        <a:rPr lang="de-CH" dirty="0" err="1" smtClean="0">
                          <a:solidFill>
                            <a:schemeClr val="accent5"/>
                          </a:solidFill>
                        </a:rPr>
                        <a:t>by</a:t>
                      </a:r>
                      <a:r>
                        <a:rPr lang="de-CH" dirty="0" smtClean="0">
                          <a:solidFill>
                            <a:schemeClr val="accent5"/>
                          </a:solidFill>
                        </a:rPr>
                        <a:t> 29  </a:t>
                      </a:r>
                      <a:r>
                        <a:rPr lang="de-CH" dirty="0" err="1" smtClean="0">
                          <a:solidFill>
                            <a:schemeClr val="accent5"/>
                          </a:solidFill>
                        </a:rPr>
                        <a:t>to</a:t>
                      </a:r>
                      <a:r>
                        <a:rPr lang="de-CH" baseline="0" dirty="0" smtClean="0">
                          <a:solidFill>
                            <a:schemeClr val="accent5"/>
                          </a:solidFill>
                        </a:rPr>
                        <a:t> 30 </a:t>
                      </a:r>
                      <a:r>
                        <a:rPr lang="de-CH" baseline="0" dirty="0" err="1" smtClean="0">
                          <a:solidFill>
                            <a:schemeClr val="accent5"/>
                          </a:solidFill>
                        </a:rPr>
                        <a:t>metres</a:t>
                      </a:r>
                      <a:r>
                        <a:rPr lang="de-CH" baseline="0" dirty="0" smtClean="0">
                          <a:solidFill>
                            <a:schemeClr val="accent5"/>
                          </a:solidFill>
                        </a:rPr>
                        <a:t> </a:t>
                      </a:r>
                      <a:r>
                        <a:rPr lang="de-CH" baseline="0" dirty="0" err="1" smtClean="0">
                          <a:solidFill>
                            <a:schemeClr val="accent5"/>
                          </a:solidFill>
                        </a:rPr>
                        <a:t>wide</a:t>
                      </a:r>
                      <a:r>
                        <a:rPr lang="de-CH" baseline="0" dirty="0" smtClean="0">
                          <a:solidFill>
                            <a:schemeClr val="accent5"/>
                          </a:solidFill>
                        </a:rPr>
                        <a:t>.</a:t>
                      </a:r>
                    </a:p>
                  </a:txBody>
                  <a:tcPr>
                    <a:solidFill>
                      <a:schemeClr val="bg2">
                        <a:lumMod val="40000"/>
                        <a:lumOff val="60000"/>
                      </a:schemeClr>
                    </a:solidFill>
                  </a:tcPr>
                </a:tc>
              </a:tr>
              <a:tr h="23573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CH" dirty="0" err="1" smtClean="0">
                          <a:solidFill>
                            <a:schemeClr val="accent5"/>
                          </a:solidFill>
                        </a:rPr>
                        <a:t>For</a:t>
                      </a:r>
                      <a:r>
                        <a:rPr lang="de-CH" dirty="0" smtClean="0">
                          <a:solidFill>
                            <a:schemeClr val="accent5"/>
                          </a:solidFill>
                        </a:rPr>
                        <a:t> IIHF </a:t>
                      </a:r>
                      <a:r>
                        <a:rPr lang="de-CH" dirty="0" err="1" smtClean="0">
                          <a:solidFill>
                            <a:schemeClr val="accent5"/>
                          </a:solidFill>
                        </a:rPr>
                        <a:t>competitions</a:t>
                      </a:r>
                      <a:r>
                        <a:rPr lang="de-CH" baseline="0" dirty="0" smtClean="0">
                          <a:solidFill>
                            <a:schemeClr val="accent5"/>
                          </a:solidFill>
                        </a:rPr>
                        <a:t> </a:t>
                      </a:r>
                      <a:r>
                        <a:rPr kumimoji="0" lang="de-CH" sz="1800" b="1" i="1" u="sng" strike="noStrike" kern="1200" cap="none" spc="0" normalizeH="0" baseline="0" noProof="0" dirty="0" err="1" smtClean="0">
                          <a:ln>
                            <a:noFill/>
                          </a:ln>
                          <a:solidFill>
                            <a:schemeClr val="accent5"/>
                          </a:solidFill>
                          <a:effectLst/>
                          <a:uLnTx/>
                          <a:uFillTx/>
                          <a:latin typeface="+mn-lt"/>
                        </a:rPr>
                        <a:t>the</a:t>
                      </a:r>
                      <a:r>
                        <a:rPr kumimoji="0" lang="de-CH" sz="1800" b="1" i="1" u="sng" strike="noStrike" kern="1200" cap="none" spc="0" normalizeH="0" baseline="0" noProof="0" dirty="0" smtClean="0">
                          <a:ln>
                            <a:noFill/>
                          </a:ln>
                          <a:solidFill>
                            <a:schemeClr val="accent5"/>
                          </a:solidFill>
                          <a:effectLst/>
                          <a:uLnTx/>
                          <a:uFillTx/>
                          <a:latin typeface="+mn-lt"/>
                        </a:rPr>
                        <a:t> </a:t>
                      </a:r>
                      <a:r>
                        <a:rPr kumimoji="0" lang="de-CH" sz="1800" b="1" i="1" u="sng" strike="noStrike" kern="1200" cap="none" spc="0" normalizeH="0" baseline="0" noProof="0" dirty="0" err="1" smtClean="0">
                          <a:ln>
                            <a:noFill/>
                          </a:ln>
                          <a:solidFill>
                            <a:schemeClr val="accent5"/>
                          </a:solidFill>
                          <a:effectLst/>
                          <a:uLnTx/>
                          <a:uFillTx/>
                          <a:latin typeface="+mn-lt"/>
                        </a:rPr>
                        <a:t>dimensions</a:t>
                      </a:r>
                      <a:r>
                        <a:rPr kumimoji="0" lang="de-CH" sz="1800" b="1" i="1" u="sng" strike="noStrike" kern="1200" cap="none" spc="0" normalizeH="0" baseline="0" noProof="0" dirty="0" smtClean="0">
                          <a:ln>
                            <a:noFill/>
                          </a:ln>
                          <a:solidFill>
                            <a:schemeClr val="accent5"/>
                          </a:solidFill>
                          <a:effectLst/>
                          <a:uLnTx/>
                          <a:uFillTx/>
                          <a:latin typeface="+mn-lt"/>
                        </a:rPr>
                        <a:t> </a:t>
                      </a:r>
                      <a:r>
                        <a:rPr kumimoji="0" lang="de-CH" sz="1800" b="1" i="1" u="sng" strike="noStrike" kern="1200" cap="none" spc="0" normalizeH="0" baseline="0" noProof="0" dirty="0" err="1" smtClean="0">
                          <a:ln>
                            <a:noFill/>
                          </a:ln>
                          <a:solidFill>
                            <a:schemeClr val="accent5"/>
                          </a:solidFill>
                          <a:effectLst/>
                          <a:uLnTx/>
                          <a:uFillTx/>
                          <a:latin typeface="+mn-lt"/>
                        </a:rPr>
                        <a:t>are</a:t>
                      </a:r>
                      <a:r>
                        <a:rPr kumimoji="0" lang="de-CH" sz="1800" b="1" i="1" u="sng" strike="noStrike" kern="1200" cap="none" spc="0" normalizeH="0" baseline="0" noProof="0" dirty="0" smtClean="0">
                          <a:ln>
                            <a:noFill/>
                          </a:ln>
                          <a:solidFill>
                            <a:schemeClr val="accent5"/>
                          </a:solidFill>
                          <a:effectLst/>
                          <a:uLnTx/>
                          <a:uFillTx/>
                          <a:latin typeface="+mn-lt"/>
                        </a:rPr>
                        <a:t> 60 </a:t>
                      </a:r>
                      <a:r>
                        <a:rPr kumimoji="0" lang="de-CH" sz="1800" b="1" i="1" u="sng" strike="noStrike" kern="1200" cap="none" spc="0" normalizeH="0" baseline="0" noProof="0" dirty="0" err="1" smtClean="0">
                          <a:ln>
                            <a:noFill/>
                          </a:ln>
                          <a:solidFill>
                            <a:schemeClr val="accent5"/>
                          </a:solidFill>
                          <a:effectLst/>
                          <a:uLnTx/>
                          <a:uFillTx/>
                          <a:latin typeface="+mn-lt"/>
                        </a:rPr>
                        <a:t>metres</a:t>
                      </a:r>
                      <a:r>
                        <a:rPr kumimoji="0" lang="de-CH" sz="1800" b="1" i="1" u="sng" strike="noStrike" kern="1200" cap="none" spc="0" normalizeH="0" baseline="0" noProof="0" dirty="0" smtClean="0">
                          <a:ln>
                            <a:noFill/>
                          </a:ln>
                          <a:solidFill>
                            <a:schemeClr val="accent5"/>
                          </a:solidFill>
                          <a:effectLst/>
                          <a:uLnTx/>
                          <a:uFillTx/>
                          <a:latin typeface="+mn-lt"/>
                        </a:rPr>
                        <a:t> </a:t>
                      </a:r>
                      <a:r>
                        <a:rPr kumimoji="0" lang="de-CH" sz="1800" b="1" i="1" u="sng" strike="noStrike" kern="1200" cap="none" spc="0" normalizeH="0" baseline="0" noProof="0" dirty="0" err="1" smtClean="0">
                          <a:ln>
                            <a:noFill/>
                          </a:ln>
                          <a:solidFill>
                            <a:schemeClr val="accent5"/>
                          </a:solidFill>
                          <a:effectLst/>
                          <a:uLnTx/>
                          <a:uFillTx/>
                          <a:latin typeface="+mn-lt"/>
                        </a:rPr>
                        <a:t>long</a:t>
                      </a:r>
                      <a:r>
                        <a:rPr kumimoji="0" lang="de-CH" sz="1800" b="1" i="1" u="sng" strike="noStrike" kern="1200" cap="none" spc="0" normalizeH="0" baseline="0" noProof="0" dirty="0" smtClean="0">
                          <a:ln>
                            <a:noFill/>
                          </a:ln>
                          <a:solidFill>
                            <a:schemeClr val="accent5"/>
                          </a:solidFill>
                          <a:effectLst/>
                          <a:uLnTx/>
                          <a:uFillTx/>
                          <a:latin typeface="+mn-lt"/>
                        </a:rPr>
                        <a:t> </a:t>
                      </a:r>
                      <a:r>
                        <a:rPr kumimoji="0" lang="de-CH" sz="1800" b="1" i="1" u="sng" strike="noStrike" kern="1200" cap="none" spc="0" normalizeH="0" baseline="0" noProof="0" dirty="0" err="1" smtClean="0">
                          <a:ln>
                            <a:noFill/>
                          </a:ln>
                          <a:solidFill>
                            <a:schemeClr val="accent5"/>
                          </a:solidFill>
                          <a:effectLst/>
                          <a:uLnTx/>
                          <a:uFillTx/>
                          <a:latin typeface="+mn-lt"/>
                        </a:rPr>
                        <a:t>by</a:t>
                      </a:r>
                      <a:r>
                        <a:rPr kumimoji="0" lang="de-CH" sz="1800" b="1" i="1" u="sng" strike="noStrike" kern="1200" cap="none" spc="0" normalizeH="0" baseline="0" noProof="0" dirty="0" smtClean="0">
                          <a:ln>
                            <a:noFill/>
                          </a:ln>
                          <a:solidFill>
                            <a:schemeClr val="accent5"/>
                          </a:solidFill>
                          <a:effectLst/>
                          <a:uLnTx/>
                          <a:uFillTx/>
                          <a:latin typeface="+mn-lt"/>
                        </a:rPr>
                        <a:t> 26 </a:t>
                      </a:r>
                      <a:r>
                        <a:rPr kumimoji="0" lang="de-CH" sz="1800" b="1" i="1" u="sng" strike="noStrike" kern="1200" cap="none" spc="0" normalizeH="0" baseline="0" noProof="0" dirty="0" err="1" smtClean="0">
                          <a:ln>
                            <a:noFill/>
                          </a:ln>
                          <a:solidFill>
                            <a:schemeClr val="accent5"/>
                          </a:solidFill>
                          <a:effectLst/>
                          <a:uLnTx/>
                          <a:uFillTx/>
                          <a:latin typeface="+mn-lt"/>
                        </a:rPr>
                        <a:t>to</a:t>
                      </a:r>
                      <a:r>
                        <a:rPr kumimoji="0" lang="de-CH" sz="1800" b="1" i="1" u="sng" strike="noStrike" kern="1200" cap="none" spc="0" normalizeH="0" baseline="0" noProof="0" dirty="0" smtClean="0">
                          <a:ln>
                            <a:noFill/>
                          </a:ln>
                          <a:solidFill>
                            <a:schemeClr val="accent5"/>
                          </a:solidFill>
                          <a:effectLst/>
                          <a:uLnTx/>
                          <a:uFillTx/>
                          <a:latin typeface="+mn-lt"/>
                        </a:rPr>
                        <a:t> 30 </a:t>
                      </a:r>
                      <a:r>
                        <a:rPr kumimoji="0" lang="de-CH" sz="1800" b="1" i="1" u="sng" strike="noStrike" kern="1200" cap="none" spc="0" normalizeH="0" baseline="0" noProof="0" dirty="0" err="1" smtClean="0">
                          <a:ln>
                            <a:noFill/>
                          </a:ln>
                          <a:solidFill>
                            <a:schemeClr val="accent5"/>
                          </a:solidFill>
                          <a:effectLst/>
                          <a:uLnTx/>
                          <a:uFillTx/>
                          <a:latin typeface="+mn-lt"/>
                        </a:rPr>
                        <a:t>metres</a:t>
                      </a:r>
                      <a:r>
                        <a:rPr kumimoji="0" lang="de-CH" sz="1800" b="1" i="1" u="sng" strike="noStrike" kern="1200" cap="none" spc="0" normalizeH="0" baseline="0" noProof="0" dirty="0" smtClean="0">
                          <a:ln>
                            <a:noFill/>
                          </a:ln>
                          <a:solidFill>
                            <a:schemeClr val="accent5"/>
                          </a:solidFill>
                          <a:effectLst/>
                          <a:uLnTx/>
                          <a:uFillTx/>
                          <a:latin typeface="+mn-lt"/>
                        </a:rPr>
                        <a:t> </a:t>
                      </a:r>
                      <a:r>
                        <a:rPr kumimoji="0" lang="de-CH" sz="1800" b="1" i="1" u="sng" strike="noStrike" kern="1200" cap="none" spc="0" normalizeH="0" baseline="0" noProof="0" dirty="0" err="1" smtClean="0">
                          <a:ln>
                            <a:noFill/>
                          </a:ln>
                          <a:solidFill>
                            <a:schemeClr val="accent5"/>
                          </a:solidFill>
                          <a:effectLst/>
                          <a:uLnTx/>
                          <a:uFillTx/>
                          <a:latin typeface="+mn-lt"/>
                        </a:rPr>
                        <a:t>wide</a:t>
                      </a:r>
                      <a:r>
                        <a:rPr kumimoji="0" lang="de-CH" sz="1800" b="1" i="1" u="sng" strike="noStrike" kern="1200" cap="none" spc="0" normalizeH="0" baseline="0" noProof="0" dirty="0" smtClean="0">
                          <a:ln>
                            <a:noFill/>
                          </a:ln>
                          <a:solidFill>
                            <a:schemeClr val="accent5"/>
                          </a:solidFill>
                          <a:effectLst/>
                          <a:uLnTx/>
                          <a:uFillTx/>
                          <a:latin typeface="+mn-lt"/>
                        </a:rPr>
                        <a:t>. The World Championship </a:t>
                      </a:r>
                      <a:r>
                        <a:rPr kumimoji="0" lang="de-CH" sz="1800" b="1" i="1" u="sng" strike="noStrike" kern="1200" cap="none" spc="0" normalizeH="0" baseline="0" noProof="0" dirty="0" err="1" smtClean="0">
                          <a:ln>
                            <a:noFill/>
                          </a:ln>
                          <a:solidFill>
                            <a:schemeClr val="accent5"/>
                          </a:solidFill>
                          <a:effectLst/>
                          <a:uLnTx/>
                          <a:uFillTx/>
                          <a:latin typeface="+mn-lt"/>
                        </a:rPr>
                        <a:t>shall</a:t>
                      </a:r>
                      <a:r>
                        <a:rPr kumimoji="0" lang="de-CH" sz="1800" b="1" i="1" u="sng" strike="noStrike" kern="1200" cap="none" spc="0" normalizeH="0" baseline="0" noProof="0" dirty="0" smtClean="0">
                          <a:ln>
                            <a:noFill/>
                          </a:ln>
                          <a:solidFill>
                            <a:schemeClr val="accent5"/>
                          </a:solidFill>
                          <a:effectLst/>
                          <a:uLnTx/>
                          <a:uFillTx/>
                          <a:latin typeface="+mn-lt"/>
                        </a:rPr>
                        <a:t> </a:t>
                      </a:r>
                      <a:r>
                        <a:rPr kumimoji="0" lang="de-CH" sz="1800" b="1" i="1" u="sng" strike="noStrike" kern="1200" cap="none" spc="0" normalizeH="0" baseline="0" noProof="0" dirty="0" err="1" smtClean="0">
                          <a:ln>
                            <a:noFill/>
                          </a:ln>
                          <a:solidFill>
                            <a:schemeClr val="accent5"/>
                          </a:solidFill>
                          <a:effectLst/>
                          <a:uLnTx/>
                          <a:uFillTx/>
                          <a:latin typeface="+mn-lt"/>
                        </a:rPr>
                        <a:t>be</a:t>
                      </a:r>
                      <a:r>
                        <a:rPr kumimoji="0" lang="de-CH" sz="1800" b="1" i="1" u="sng" strike="noStrike" kern="1200" cap="none" spc="0" normalizeH="0" baseline="0" noProof="0" dirty="0" smtClean="0">
                          <a:ln>
                            <a:noFill/>
                          </a:ln>
                          <a:solidFill>
                            <a:schemeClr val="accent5"/>
                          </a:solidFill>
                          <a:effectLst/>
                          <a:uLnTx/>
                          <a:uFillTx/>
                          <a:latin typeface="+mn-lt"/>
                        </a:rPr>
                        <a:t> 30 X 60.  Other </a:t>
                      </a:r>
                      <a:r>
                        <a:rPr kumimoji="0" lang="de-CH" sz="1800" b="1" i="1" u="sng" strike="noStrike" kern="1200" cap="none" spc="0" normalizeH="0" baseline="0" noProof="0" dirty="0" err="1" smtClean="0">
                          <a:ln>
                            <a:noFill/>
                          </a:ln>
                          <a:solidFill>
                            <a:schemeClr val="accent5"/>
                          </a:solidFill>
                          <a:effectLst/>
                          <a:uLnTx/>
                          <a:uFillTx/>
                          <a:latin typeface="+mn-lt"/>
                        </a:rPr>
                        <a:t>dimensions</a:t>
                      </a:r>
                      <a:r>
                        <a:rPr kumimoji="0" lang="de-CH" sz="1800" b="1" i="1" u="sng" strike="noStrike" kern="1200" cap="none" spc="0" normalizeH="0" baseline="0" noProof="0" dirty="0" smtClean="0">
                          <a:ln>
                            <a:noFill/>
                          </a:ln>
                          <a:solidFill>
                            <a:schemeClr val="accent5"/>
                          </a:solidFill>
                          <a:effectLst/>
                          <a:uLnTx/>
                          <a:uFillTx/>
                          <a:latin typeface="+mn-lt"/>
                        </a:rPr>
                        <a:t> </a:t>
                      </a:r>
                      <a:r>
                        <a:rPr kumimoji="0" lang="de-CH" sz="1800" b="1" i="1" u="sng" strike="noStrike" kern="1200" cap="none" spc="0" normalizeH="0" baseline="0" noProof="0" dirty="0" err="1" smtClean="0">
                          <a:ln>
                            <a:noFill/>
                          </a:ln>
                          <a:solidFill>
                            <a:schemeClr val="accent5"/>
                          </a:solidFill>
                          <a:effectLst/>
                          <a:uLnTx/>
                          <a:uFillTx/>
                          <a:latin typeface="+mn-lt"/>
                        </a:rPr>
                        <a:t>shall</a:t>
                      </a:r>
                      <a:r>
                        <a:rPr kumimoji="0" lang="de-CH" sz="1800" b="1" i="1" u="sng" strike="noStrike" kern="1200" cap="none" spc="0" normalizeH="0" baseline="0" noProof="0" dirty="0" smtClean="0">
                          <a:ln>
                            <a:noFill/>
                          </a:ln>
                          <a:solidFill>
                            <a:schemeClr val="accent5"/>
                          </a:solidFill>
                          <a:effectLst/>
                          <a:uLnTx/>
                          <a:uFillTx/>
                          <a:latin typeface="+mn-lt"/>
                        </a:rPr>
                        <a:t> </a:t>
                      </a:r>
                      <a:r>
                        <a:rPr kumimoji="0" lang="de-CH" sz="1800" b="1" i="1" u="sng" strike="noStrike" kern="1200" cap="none" spc="0" normalizeH="0" baseline="0" noProof="0" dirty="0" err="1" smtClean="0">
                          <a:ln>
                            <a:noFill/>
                          </a:ln>
                          <a:solidFill>
                            <a:schemeClr val="accent5"/>
                          </a:solidFill>
                          <a:effectLst/>
                          <a:uLnTx/>
                          <a:uFillTx/>
                          <a:latin typeface="+mn-lt"/>
                        </a:rPr>
                        <a:t>be</a:t>
                      </a:r>
                      <a:r>
                        <a:rPr kumimoji="0" lang="de-CH" sz="1800" b="1" i="1" u="sng" strike="noStrike" kern="1200" cap="none" spc="0" normalizeH="0" baseline="0" noProof="0" dirty="0" smtClean="0">
                          <a:ln>
                            <a:noFill/>
                          </a:ln>
                          <a:solidFill>
                            <a:schemeClr val="accent5"/>
                          </a:solidFill>
                          <a:effectLst/>
                          <a:uLnTx/>
                          <a:uFillTx/>
                          <a:latin typeface="+mn-lt"/>
                        </a:rPr>
                        <a:t> </a:t>
                      </a:r>
                      <a:r>
                        <a:rPr kumimoji="0" lang="de-CH" sz="1800" b="1" i="1" u="sng" strike="noStrike" kern="1200" cap="none" spc="0" normalizeH="0" baseline="0" noProof="0" dirty="0" err="1" smtClean="0">
                          <a:ln>
                            <a:noFill/>
                          </a:ln>
                          <a:solidFill>
                            <a:schemeClr val="accent5"/>
                          </a:solidFill>
                          <a:effectLst/>
                          <a:uLnTx/>
                          <a:uFillTx/>
                          <a:latin typeface="+mn-lt"/>
                        </a:rPr>
                        <a:t>subject</a:t>
                      </a:r>
                      <a:r>
                        <a:rPr kumimoji="0" lang="de-CH" sz="1800" b="1" i="1" u="sng" strike="noStrike" kern="1200" cap="none" spc="0" normalizeH="0" baseline="0" noProof="0" dirty="0" smtClean="0">
                          <a:ln>
                            <a:noFill/>
                          </a:ln>
                          <a:solidFill>
                            <a:schemeClr val="accent5"/>
                          </a:solidFill>
                          <a:effectLst/>
                          <a:uLnTx/>
                          <a:uFillTx/>
                          <a:latin typeface="+mn-lt"/>
                        </a:rPr>
                        <a:t> </a:t>
                      </a:r>
                      <a:r>
                        <a:rPr kumimoji="0" lang="de-CH" sz="1800" b="1" i="1" u="sng" strike="noStrike" kern="1200" cap="none" spc="0" normalizeH="0" baseline="0" noProof="0" dirty="0" err="1" smtClean="0">
                          <a:ln>
                            <a:noFill/>
                          </a:ln>
                          <a:solidFill>
                            <a:schemeClr val="accent5"/>
                          </a:solidFill>
                          <a:effectLst/>
                          <a:uLnTx/>
                          <a:uFillTx/>
                          <a:latin typeface="+mn-lt"/>
                        </a:rPr>
                        <a:t>to</a:t>
                      </a:r>
                      <a:r>
                        <a:rPr kumimoji="0" lang="de-CH" sz="1800" b="1" i="1" u="sng" strike="noStrike" kern="1200" cap="none" spc="0" normalizeH="0" baseline="0" noProof="0" dirty="0" smtClean="0">
                          <a:ln>
                            <a:noFill/>
                          </a:ln>
                          <a:solidFill>
                            <a:schemeClr val="accent5"/>
                          </a:solidFill>
                          <a:effectLst/>
                          <a:uLnTx/>
                          <a:uFillTx/>
                          <a:latin typeface="+mn-lt"/>
                        </a:rPr>
                        <a:t> </a:t>
                      </a:r>
                      <a:r>
                        <a:rPr kumimoji="0" lang="de-CH" sz="1800" b="1" i="1" u="sng" strike="noStrike" kern="1200" cap="none" spc="0" normalizeH="0" baseline="0" noProof="0" dirty="0" err="1" smtClean="0">
                          <a:ln>
                            <a:noFill/>
                          </a:ln>
                          <a:solidFill>
                            <a:schemeClr val="accent5"/>
                          </a:solidFill>
                          <a:effectLst/>
                          <a:uLnTx/>
                          <a:uFillTx/>
                          <a:latin typeface="+mn-lt"/>
                        </a:rPr>
                        <a:t>approval</a:t>
                      </a:r>
                      <a:r>
                        <a:rPr kumimoji="0" lang="de-CH" sz="1800" b="1" i="1" u="sng" strike="noStrike" kern="1200" cap="none" spc="0" normalizeH="0" baseline="0" noProof="0" dirty="0" smtClean="0">
                          <a:ln>
                            <a:noFill/>
                          </a:ln>
                          <a:solidFill>
                            <a:schemeClr val="accent5"/>
                          </a:solidFill>
                          <a:effectLst/>
                          <a:uLnTx/>
                          <a:uFillTx/>
                          <a:latin typeface="+mn-lt"/>
                        </a:rPr>
                        <a:t> </a:t>
                      </a:r>
                      <a:r>
                        <a:rPr kumimoji="0" lang="de-CH" sz="1800" b="1" i="1" u="sng" strike="noStrike" kern="1200" cap="none" spc="0" normalizeH="0" baseline="0" noProof="0" dirty="0" err="1" smtClean="0">
                          <a:ln>
                            <a:noFill/>
                          </a:ln>
                          <a:solidFill>
                            <a:schemeClr val="accent5"/>
                          </a:solidFill>
                          <a:effectLst/>
                          <a:uLnTx/>
                          <a:uFillTx/>
                          <a:latin typeface="+mn-lt"/>
                        </a:rPr>
                        <a:t>by</a:t>
                      </a:r>
                      <a:r>
                        <a:rPr kumimoji="0" lang="de-CH" sz="1800" b="1" i="1" u="sng" strike="noStrike" kern="1200" cap="none" spc="0" normalizeH="0" baseline="0" noProof="0" dirty="0" smtClean="0">
                          <a:ln>
                            <a:noFill/>
                          </a:ln>
                          <a:solidFill>
                            <a:schemeClr val="accent5"/>
                          </a:solidFill>
                          <a:effectLst/>
                          <a:uLnTx/>
                          <a:uFillTx/>
                          <a:latin typeface="+mn-lt"/>
                        </a:rPr>
                        <a:t> </a:t>
                      </a:r>
                      <a:r>
                        <a:rPr kumimoji="0" lang="de-CH" sz="1800" b="1" i="1" u="sng" strike="noStrike" kern="1200" cap="none" spc="0" normalizeH="0" baseline="0" noProof="0" dirty="0" err="1" smtClean="0">
                          <a:ln>
                            <a:noFill/>
                          </a:ln>
                          <a:solidFill>
                            <a:schemeClr val="accent5"/>
                          </a:solidFill>
                          <a:effectLst/>
                          <a:uLnTx/>
                          <a:uFillTx/>
                          <a:latin typeface="+mn-lt"/>
                        </a:rPr>
                        <a:t>the</a:t>
                      </a:r>
                      <a:r>
                        <a:rPr kumimoji="0" lang="de-CH" sz="1800" b="1" i="1" u="sng" strike="noStrike" kern="1200" cap="none" spc="0" normalizeH="0" baseline="0" noProof="0" dirty="0" smtClean="0">
                          <a:ln>
                            <a:noFill/>
                          </a:ln>
                          <a:solidFill>
                            <a:schemeClr val="accent5"/>
                          </a:solidFill>
                          <a:effectLst/>
                          <a:uLnTx/>
                          <a:uFillTx/>
                          <a:latin typeface="+mn-lt"/>
                        </a:rPr>
                        <a:t> IIHF.</a:t>
                      </a:r>
                      <a:endParaRPr lang="de-CH" b="1" i="0" u="none" dirty="0" smtClean="0">
                        <a:solidFill>
                          <a:schemeClr val="accent5"/>
                        </a:solidFill>
                        <a:effectLst>
                          <a:outerShdw blurRad="38100" dist="38100" dir="2700000" algn="tl">
                            <a:srgbClr val="000000">
                              <a:alpha val="43137"/>
                            </a:srgbClr>
                          </a:outerShdw>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de-CH" b="1" i="1" u="sng" baseline="0" dirty="0" smtClean="0">
                        <a:solidFill>
                          <a:schemeClr val="accent5"/>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err="1" smtClean="0">
                          <a:ln>
                            <a:noFill/>
                          </a:ln>
                          <a:solidFill>
                            <a:schemeClr val="accent5"/>
                          </a:solidFill>
                          <a:effectLst>
                            <a:outerShdw blurRad="38100" dist="38100" dir="2700000" algn="tl">
                              <a:srgbClr val="000000">
                                <a:alpha val="43137"/>
                              </a:srgbClr>
                            </a:outerShdw>
                          </a:effectLst>
                          <a:uLnTx/>
                          <a:uFillTx/>
                          <a:latin typeface="+mn-lt"/>
                        </a:rPr>
                        <a:t>Approved</a:t>
                      </a:r>
                      <a:endParaRPr kumimoji="0" lang="de-CH" sz="1800" b="1" i="0" u="none" strike="noStrike" kern="1200" cap="none" spc="0" normalizeH="0" baseline="0" noProof="0" dirty="0" smtClean="0">
                        <a:ln>
                          <a:noFill/>
                        </a:ln>
                        <a:solidFill>
                          <a:schemeClr val="accent5"/>
                        </a:solidFill>
                        <a:effectLst>
                          <a:outerShdw blurRad="38100" dist="38100" dir="2700000" algn="tl">
                            <a:srgbClr val="000000">
                              <a:alpha val="43137"/>
                            </a:srgbClr>
                          </a:outerShdw>
                        </a:effectLst>
                        <a:uLnTx/>
                        <a:uFillTx/>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CH" sz="1800" b="1" i="1" u="sng" strike="noStrike" kern="1200" cap="none" spc="0" normalizeH="0" baseline="0" noProof="0" dirty="0" smtClean="0">
                        <a:ln>
                          <a:noFill/>
                        </a:ln>
                        <a:solidFill>
                          <a:srgbClr val="00B050"/>
                        </a:solidFill>
                        <a:effectLst/>
                        <a:uLnTx/>
                        <a:uFillTx/>
                        <a:latin typeface="+mn-lt"/>
                      </a:endParaRPr>
                    </a:p>
                  </a:txBody>
                  <a:tcPr/>
                </a:tc>
              </a:tr>
            </a:tbl>
          </a:graphicData>
        </a:graphic>
      </p:graphicFrame>
      <p:sp>
        <p:nvSpPr>
          <p:cNvPr id="5" name="Slide Number Placeholder 4"/>
          <p:cNvSpPr>
            <a:spLocks noGrp="1"/>
          </p:cNvSpPr>
          <p:nvPr>
            <p:ph type="sldNum" sz="quarter" idx="11"/>
          </p:nvPr>
        </p:nvSpPr>
        <p:spPr/>
        <p:txBody>
          <a:bodyPr/>
          <a:lstStyle/>
          <a:p>
            <a:fld id="{CDFE73A4-C999-4F15-97AC-033387264F44}" type="slidenum">
              <a:rPr lang="en-US" smtClean="0"/>
              <a:t>15</a:t>
            </a:fld>
            <a:endParaRPr lang="en-US" dirty="0"/>
          </a:p>
        </p:txBody>
      </p:sp>
      <p:pic>
        <p:nvPicPr>
          <p:cNvPr id="7"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950963" y="828675"/>
            <a:ext cx="3416393" cy="5300662"/>
          </a:xfrm>
          <a:prstGeom prst="rect">
            <a:avLst/>
          </a:prstGeom>
          <a:noFill/>
          <a:ln w="9525">
            <a:noFill/>
            <a:miter lim="800000"/>
            <a:headEnd/>
            <a:tailEnd/>
          </a:ln>
        </p:spPr>
      </p:pic>
    </p:spTree>
    <p:extLst>
      <p:ext uri="{BB962C8B-B14F-4D97-AF65-F5344CB8AC3E}">
        <p14:creationId xmlns:p14="http://schemas.microsoft.com/office/powerpoint/2010/main" val="340444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600" b="1" dirty="0" smtClean="0">
                <a:effectLst>
                  <a:outerShdw blurRad="38100" dist="38100" dir="2700000" algn="tl">
                    <a:srgbClr val="000000">
                      <a:alpha val="43137"/>
                    </a:srgbClr>
                  </a:outerShdw>
                </a:effectLst>
              </a:rPr>
              <a:t>102 – Boards</a:t>
            </a:r>
            <a:endParaRPr lang="en-US" sz="2600" b="1" dirty="0">
              <a:effectLst>
                <a:outerShdw blurRad="38100" dist="38100" dir="2700000" algn="tl">
                  <a:srgbClr val="000000">
                    <a:alpha val="43137"/>
                  </a:srgbClr>
                </a:outerShdw>
              </a:effectLs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793984231"/>
              </p:ext>
            </p:extLst>
          </p:nvPr>
        </p:nvGraphicFramePr>
        <p:xfrm>
          <a:off x="433388" y="1158875"/>
          <a:ext cx="4386262" cy="3982720"/>
        </p:xfrm>
        <a:graphic>
          <a:graphicData uri="http://schemas.openxmlformats.org/drawingml/2006/table">
            <a:tbl>
              <a:tblPr firstRow="1" bandRow="1">
                <a:tableStyleId>{5C22544A-7EE6-4342-B048-85BDC9FD1C3A}</a:tableStyleId>
              </a:tblPr>
              <a:tblGrid>
                <a:gridCol w="4386262"/>
              </a:tblGrid>
              <a:tr h="341436">
                <a:tc>
                  <a:txBody>
                    <a:bodyPr/>
                    <a:lstStyle/>
                    <a:p>
                      <a:r>
                        <a:rPr lang="de-CH" dirty="0" err="1" smtClean="0"/>
                        <a:t>Current</a:t>
                      </a:r>
                      <a:r>
                        <a:rPr lang="de-CH" dirty="0" smtClean="0"/>
                        <a:t> </a:t>
                      </a:r>
                      <a:r>
                        <a:rPr lang="de-CH" dirty="0" err="1" smtClean="0"/>
                        <a:t>Rule</a:t>
                      </a:r>
                      <a:r>
                        <a:rPr lang="de-CH" dirty="0" smtClean="0"/>
                        <a:t> &amp; The New</a:t>
                      </a:r>
                      <a:r>
                        <a:rPr lang="de-CH" baseline="0" dirty="0" smtClean="0"/>
                        <a:t> </a:t>
                      </a:r>
                      <a:r>
                        <a:rPr lang="de-CH" baseline="0" dirty="0" err="1" smtClean="0"/>
                        <a:t>Rule</a:t>
                      </a:r>
                      <a:endParaRPr lang="de-CH" dirty="0"/>
                    </a:p>
                  </a:txBody>
                  <a:tcPr/>
                </a:tc>
              </a:tr>
              <a:tr h="1056640">
                <a:tc>
                  <a:txBody>
                    <a:bodyPr/>
                    <a:lstStyle/>
                    <a:p>
                      <a:r>
                        <a:rPr lang="de-CH" dirty="0" smtClean="0">
                          <a:solidFill>
                            <a:schemeClr val="accent5"/>
                          </a:solidFill>
                        </a:rPr>
                        <a:t>b) </a:t>
                      </a:r>
                      <a:r>
                        <a:rPr lang="de-CH" dirty="0" err="1" smtClean="0">
                          <a:solidFill>
                            <a:schemeClr val="accent5"/>
                          </a:solidFill>
                        </a:rPr>
                        <a:t>They</a:t>
                      </a:r>
                      <a:r>
                        <a:rPr lang="de-CH" dirty="0" smtClean="0">
                          <a:solidFill>
                            <a:schemeClr val="accent5"/>
                          </a:solidFill>
                        </a:rPr>
                        <a:t> </a:t>
                      </a:r>
                      <a:r>
                        <a:rPr lang="de-CH" dirty="0" err="1" smtClean="0">
                          <a:solidFill>
                            <a:schemeClr val="accent5"/>
                          </a:solidFill>
                        </a:rPr>
                        <a:t>shall</a:t>
                      </a:r>
                      <a:r>
                        <a:rPr lang="de-CH" dirty="0" smtClean="0">
                          <a:solidFill>
                            <a:schemeClr val="accent5"/>
                          </a:solidFill>
                        </a:rPr>
                        <a:t> </a:t>
                      </a:r>
                      <a:r>
                        <a:rPr lang="de-CH" dirty="0" err="1" smtClean="0">
                          <a:solidFill>
                            <a:schemeClr val="accent5"/>
                          </a:solidFill>
                        </a:rPr>
                        <a:t>be</a:t>
                      </a:r>
                      <a:r>
                        <a:rPr lang="de-CH" dirty="0" smtClean="0">
                          <a:solidFill>
                            <a:schemeClr val="accent5"/>
                          </a:solidFill>
                        </a:rPr>
                        <a:t> not </a:t>
                      </a:r>
                      <a:r>
                        <a:rPr lang="de-CH" dirty="0" err="1" smtClean="0">
                          <a:solidFill>
                            <a:schemeClr val="accent5"/>
                          </a:solidFill>
                        </a:rPr>
                        <a:t>less</a:t>
                      </a:r>
                      <a:r>
                        <a:rPr lang="de-CH" dirty="0" smtClean="0">
                          <a:solidFill>
                            <a:schemeClr val="accent5"/>
                          </a:solidFill>
                        </a:rPr>
                        <a:t> </a:t>
                      </a:r>
                      <a:r>
                        <a:rPr lang="de-CH" dirty="0" err="1" smtClean="0">
                          <a:solidFill>
                            <a:schemeClr val="accent5"/>
                          </a:solidFill>
                        </a:rPr>
                        <a:t>than</a:t>
                      </a:r>
                      <a:r>
                        <a:rPr lang="de-CH" dirty="0" smtClean="0">
                          <a:solidFill>
                            <a:schemeClr val="accent5"/>
                          </a:solidFill>
                        </a:rPr>
                        <a:t> 1.17 </a:t>
                      </a:r>
                      <a:r>
                        <a:rPr lang="de-CH" dirty="0" err="1" smtClean="0">
                          <a:solidFill>
                            <a:schemeClr val="accent5"/>
                          </a:solidFill>
                        </a:rPr>
                        <a:t>metres</a:t>
                      </a:r>
                      <a:r>
                        <a:rPr lang="de-CH" dirty="0" smtClean="0">
                          <a:solidFill>
                            <a:schemeClr val="accent5"/>
                          </a:solidFill>
                        </a:rPr>
                        <a:t> </a:t>
                      </a:r>
                      <a:r>
                        <a:rPr lang="de-CH" dirty="0" err="1" smtClean="0">
                          <a:solidFill>
                            <a:schemeClr val="accent5"/>
                          </a:solidFill>
                        </a:rPr>
                        <a:t>and</a:t>
                      </a:r>
                      <a:r>
                        <a:rPr lang="de-CH" dirty="0" smtClean="0">
                          <a:solidFill>
                            <a:schemeClr val="accent5"/>
                          </a:solidFill>
                        </a:rPr>
                        <a:t> not </a:t>
                      </a:r>
                      <a:r>
                        <a:rPr lang="de-CH" dirty="0" err="1" smtClean="0">
                          <a:solidFill>
                            <a:schemeClr val="accent5"/>
                          </a:solidFill>
                        </a:rPr>
                        <a:t>more</a:t>
                      </a:r>
                      <a:r>
                        <a:rPr lang="de-CH" dirty="0" smtClean="0">
                          <a:solidFill>
                            <a:schemeClr val="accent5"/>
                          </a:solidFill>
                        </a:rPr>
                        <a:t> </a:t>
                      </a:r>
                      <a:r>
                        <a:rPr lang="de-CH" dirty="0" err="1" smtClean="0">
                          <a:solidFill>
                            <a:schemeClr val="accent5"/>
                          </a:solidFill>
                        </a:rPr>
                        <a:t>than</a:t>
                      </a:r>
                      <a:r>
                        <a:rPr lang="de-CH" dirty="0" smtClean="0">
                          <a:solidFill>
                            <a:schemeClr val="accent5"/>
                          </a:solidFill>
                        </a:rPr>
                        <a:t> 1.22 </a:t>
                      </a:r>
                      <a:r>
                        <a:rPr lang="de-CH" dirty="0" err="1" smtClean="0">
                          <a:solidFill>
                            <a:schemeClr val="accent5"/>
                          </a:solidFill>
                        </a:rPr>
                        <a:t>metres</a:t>
                      </a:r>
                      <a:r>
                        <a:rPr lang="de-CH" dirty="0" smtClean="0">
                          <a:solidFill>
                            <a:schemeClr val="accent5"/>
                          </a:solidFill>
                        </a:rPr>
                        <a:t> in </a:t>
                      </a:r>
                      <a:r>
                        <a:rPr lang="de-CH" dirty="0" err="1" smtClean="0">
                          <a:solidFill>
                            <a:schemeClr val="accent5"/>
                          </a:solidFill>
                        </a:rPr>
                        <a:t>height</a:t>
                      </a:r>
                      <a:r>
                        <a:rPr lang="de-CH" dirty="0" smtClean="0">
                          <a:solidFill>
                            <a:schemeClr val="accent5"/>
                          </a:solidFill>
                        </a:rPr>
                        <a:t> </a:t>
                      </a:r>
                      <a:r>
                        <a:rPr lang="de-CH" dirty="0" err="1" smtClean="0">
                          <a:solidFill>
                            <a:schemeClr val="accent5"/>
                          </a:solidFill>
                        </a:rPr>
                        <a:t>above</a:t>
                      </a:r>
                      <a:r>
                        <a:rPr lang="de-CH" dirty="0" smtClean="0">
                          <a:solidFill>
                            <a:schemeClr val="accent5"/>
                          </a:solidFill>
                        </a:rPr>
                        <a:t> </a:t>
                      </a:r>
                      <a:r>
                        <a:rPr lang="de-CH" dirty="0" err="1" smtClean="0">
                          <a:solidFill>
                            <a:schemeClr val="accent5"/>
                          </a:solidFill>
                        </a:rPr>
                        <a:t>the</a:t>
                      </a:r>
                      <a:r>
                        <a:rPr lang="de-CH" dirty="0" smtClean="0">
                          <a:solidFill>
                            <a:schemeClr val="accent5"/>
                          </a:solidFill>
                        </a:rPr>
                        <a:t> </a:t>
                      </a:r>
                      <a:r>
                        <a:rPr lang="de-CH" dirty="0" err="1" smtClean="0">
                          <a:solidFill>
                            <a:schemeClr val="accent5"/>
                          </a:solidFill>
                        </a:rPr>
                        <a:t>level</a:t>
                      </a:r>
                      <a:r>
                        <a:rPr lang="de-CH" dirty="0" smtClean="0">
                          <a:solidFill>
                            <a:schemeClr val="accent5"/>
                          </a:solidFill>
                        </a:rPr>
                        <a:t> </a:t>
                      </a:r>
                      <a:r>
                        <a:rPr lang="de-CH" dirty="0" err="1" smtClean="0">
                          <a:solidFill>
                            <a:schemeClr val="accent5"/>
                          </a:solidFill>
                        </a:rPr>
                        <a:t>of</a:t>
                      </a:r>
                      <a:r>
                        <a:rPr lang="de-CH" dirty="0" smtClean="0">
                          <a:solidFill>
                            <a:schemeClr val="accent5"/>
                          </a:solidFill>
                        </a:rPr>
                        <a:t> </a:t>
                      </a:r>
                      <a:r>
                        <a:rPr lang="de-CH" dirty="0" err="1" smtClean="0">
                          <a:solidFill>
                            <a:schemeClr val="accent5"/>
                          </a:solidFill>
                        </a:rPr>
                        <a:t>the</a:t>
                      </a:r>
                      <a:r>
                        <a:rPr lang="de-CH" dirty="0" smtClean="0">
                          <a:solidFill>
                            <a:schemeClr val="accent5"/>
                          </a:solidFill>
                        </a:rPr>
                        <a:t> </a:t>
                      </a:r>
                      <a:r>
                        <a:rPr lang="de-CH" dirty="0" err="1" smtClean="0">
                          <a:solidFill>
                            <a:schemeClr val="accent5"/>
                          </a:solidFill>
                        </a:rPr>
                        <a:t>ice</a:t>
                      </a:r>
                      <a:r>
                        <a:rPr lang="de-CH" dirty="0" smtClean="0">
                          <a:solidFill>
                            <a:schemeClr val="accent5"/>
                          </a:solidFill>
                        </a:rPr>
                        <a:t> </a:t>
                      </a:r>
                      <a:r>
                        <a:rPr lang="de-CH" dirty="0" err="1" smtClean="0">
                          <a:solidFill>
                            <a:schemeClr val="accent5"/>
                          </a:solidFill>
                        </a:rPr>
                        <a:t>surface</a:t>
                      </a:r>
                      <a:endParaRPr lang="de-CH" baseline="0" dirty="0" smtClean="0">
                        <a:solidFill>
                          <a:schemeClr val="accent5"/>
                        </a:solidFill>
                      </a:endParaRPr>
                    </a:p>
                  </a:txBody>
                  <a:tcPr>
                    <a:solidFill>
                      <a:schemeClr val="bg2">
                        <a:lumMod val="40000"/>
                        <a:lumOff val="60000"/>
                      </a:schemeClr>
                    </a:solidFill>
                  </a:tcPr>
                </a:tc>
              </a:tr>
              <a:tr h="23573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accent5"/>
                          </a:solidFill>
                          <a:effectLst/>
                          <a:latin typeface="+mn-lt"/>
                          <a:ea typeface="+mn-ea"/>
                          <a:cs typeface="+mn-cs"/>
                        </a:rPr>
                        <a:t>b) They shall be </a:t>
                      </a:r>
                      <a:r>
                        <a:rPr lang="en-US" sz="1800" b="1" i="1" u="sng" kern="1200" dirty="0" smtClean="0">
                          <a:solidFill>
                            <a:schemeClr val="accent5"/>
                          </a:solidFill>
                          <a:effectLst/>
                          <a:latin typeface="+mn-lt"/>
                          <a:ea typeface="+mn-ea"/>
                          <a:cs typeface="+mn-cs"/>
                        </a:rPr>
                        <a:t>1070mm in height above the level of the ice surface. The height of the dasher boards shall be measured from the top of concrete slab (floor) to top of the top sill shall be 1100mm. </a:t>
                      </a:r>
                      <a:endParaRPr lang="de-CH" sz="1800" b="1" i="1" u="sng" kern="1200" dirty="0" smtClean="0">
                        <a:solidFill>
                          <a:schemeClr val="accent5"/>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de-CH" b="1" i="1" u="sng" baseline="0" dirty="0" smtClean="0">
                        <a:solidFill>
                          <a:schemeClr val="accent5"/>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err="1" smtClean="0">
                          <a:ln>
                            <a:noFill/>
                          </a:ln>
                          <a:solidFill>
                            <a:schemeClr val="accent5"/>
                          </a:solidFill>
                          <a:effectLst>
                            <a:outerShdw blurRad="38100" dist="38100" dir="2700000" algn="tl">
                              <a:srgbClr val="000000">
                                <a:alpha val="43137"/>
                              </a:srgbClr>
                            </a:outerShdw>
                          </a:effectLst>
                          <a:uLnTx/>
                          <a:uFillTx/>
                          <a:latin typeface="+mn-lt"/>
                        </a:rPr>
                        <a:t>Approved</a:t>
                      </a:r>
                      <a:endParaRPr kumimoji="0" lang="de-CH" sz="1800" b="1" i="0" u="none" strike="noStrike" kern="1200" cap="none" spc="0" normalizeH="0" baseline="0" noProof="0" dirty="0" smtClean="0">
                        <a:ln>
                          <a:noFill/>
                        </a:ln>
                        <a:solidFill>
                          <a:schemeClr val="accent5"/>
                        </a:solidFill>
                        <a:effectLst>
                          <a:outerShdw blurRad="38100" dist="38100" dir="2700000" algn="tl">
                            <a:srgbClr val="000000">
                              <a:alpha val="43137"/>
                            </a:srgbClr>
                          </a:outerShdw>
                        </a:effectLst>
                        <a:uLnTx/>
                        <a:uFillTx/>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CH" sz="1800" b="1" i="1" u="sng" strike="noStrike" kern="1200" cap="none" spc="0" normalizeH="0" baseline="0" noProof="0" dirty="0" smtClean="0">
                        <a:ln>
                          <a:noFill/>
                        </a:ln>
                        <a:solidFill>
                          <a:srgbClr val="00B050"/>
                        </a:solidFill>
                        <a:effectLst/>
                        <a:uLnTx/>
                        <a:uFillTx/>
                        <a:latin typeface="+mn-lt"/>
                      </a:endParaRPr>
                    </a:p>
                  </a:txBody>
                  <a:tcPr/>
                </a:tc>
              </a:tr>
            </a:tbl>
          </a:graphicData>
        </a:graphic>
      </p:graphicFrame>
      <p:sp>
        <p:nvSpPr>
          <p:cNvPr id="5" name="Slide Number Placeholder 4"/>
          <p:cNvSpPr>
            <a:spLocks noGrp="1"/>
          </p:cNvSpPr>
          <p:nvPr>
            <p:ph type="sldNum" sz="quarter" idx="11"/>
          </p:nvPr>
        </p:nvSpPr>
        <p:spPr/>
        <p:txBody>
          <a:bodyPr/>
          <a:lstStyle/>
          <a:p>
            <a:fld id="{CDFE73A4-C999-4F15-97AC-033387264F44}" type="slidenum">
              <a:rPr lang="en-US" smtClean="0"/>
              <a:t>16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935" y="1016614"/>
            <a:ext cx="2552132" cy="5367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76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a:effectLst>
                  <a:outerShdw blurRad="38100" dist="38100" dir="2700000" algn="tl">
                    <a:srgbClr val="000000">
                      <a:alpha val="43137"/>
                    </a:srgbClr>
                  </a:outerShdw>
                </a:effectLst>
              </a:rPr>
              <a:t>105 – Protective Glass</a:t>
            </a:r>
            <a:endParaRPr lang="de-CH" sz="2600" dirty="0"/>
          </a:p>
        </p:txBody>
      </p:sp>
      <p:sp>
        <p:nvSpPr>
          <p:cNvPr id="3" name="Content Placeholder 2"/>
          <p:cNvSpPr>
            <a:spLocks noGrp="1"/>
          </p:cNvSpPr>
          <p:nvPr>
            <p:ph idx="1"/>
          </p:nvPr>
        </p:nvSpPr>
        <p:spPr>
          <a:xfrm>
            <a:off x="433388" y="1659718"/>
            <a:ext cx="7938105" cy="1097130"/>
          </a:xfrm>
          <a:solidFill>
            <a:schemeClr val="bg2">
              <a:lumMod val="40000"/>
              <a:lumOff val="60000"/>
            </a:schemeClr>
          </a:solidFill>
        </p:spPr>
        <p:txBody>
          <a:bodyPr/>
          <a:lstStyle/>
          <a:p>
            <a:pPr marL="0" indent="0" fontAlgn="t">
              <a:buNone/>
            </a:pPr>
            <a:r>
              <a:rPr lang="de-CH" sz="1700" dirty="0">
                <a:solidFill>
                  <a:schemeClr val="accent5"/>
                </a:solidFill>
              </a:rPr>
              <a:t>a) The </a:t>
            </a:r>
            <a:r>
              <a:rPr lang="de-CH" sz="1700" dirty="0" err="1">
                <a:solidFill>
                  <a:schemeClr val="accent5"/>
                </a:solidFill>
              </a:rPr>
              <a:t>protective</a:t>
            </a:r>
            <a:r>
              <a:rPr lang="de-CH" sz="1700" dirty="0">
                <a:solidFill>
                  <a:schemeClr val="accent5"/>
                </a:solidFill>
              </a:rPr>
              <a:t> </a:t>
            </a:r>
            <a:r>
              <a:rPr lang="de-CH" sz="1700" dirty="0" err="1">
                <a:solidFill>
                  <a:schemeClr val="accent5"/>
                </a:solidFill>
              </a:rPr>
              <a:t>glass</a:t>
            </a:r>
            <a:r>
              <a:rPr lang="de-CH" sz="1700" dirty="0">
                <a:solidFill>
                  <a:schemeClr val="accent5"/>
                </a:solidFill>
              </a:rPr>
              <a:t> </a:t>
            </a:r>
            <a:r>
              <a:rPr lang="de-CH" sz="1700" dirty="0" err="1">
                <a:solidFill>
                  <a:schemeClr val="accent5"/>
                </a:solidFill>
              </a:rPr>
              <a:t>located</a:t>
            </a:r>
            <a:r>
              <a:rPr lang="de-CH" sz="1700" dirty="0">
                <a:solidFill>
                  <a:schemeClr val="accent5"/>
                </a:solidFill>
              </a:rPr>
              <a:t> </a:t>
            </a:r>
            <a:r>
              <a:rPr lang="de-CH" sz="1700" dirty="0" err="1">
                <a:solidFill>
                  <a:schemeClr val="accent5"/>
                </a:solidFill>
              </a:rPr>
              <a:t>above</a:t>
            </a:r>
            <a:r>
              <a:rPr lang="de-CH" sz="1700" dirty="0">
                <a:solidFill>
                  <a:schemeClr val="accent5"/>
                </a:solidFill>
              </a:rPr>
              <a:t> </a:t>
            </a:r>
            <a:r>
              <a:rPr lang="de-CH" sz="1700" dirty="0" err="1">
                <a:solidFill>
                  <a:schemeClr val="accent5"/>
                </a:solidFill>
              </a:rPr>
              <a:t>the</a:t>
            </a:r>
            <a:r>
              <a:rPr lang="de-CH" sz="1700" dirty="0">
                <a:solidFill>
                  <a:schemeClr val="accent5"/>
                </a:solidFill>
              </a:rPr>
              <a:t> </a:t>
            </a:r>
            <a:r>
              <a:rPr lang="de-CH" sz="1700" dirty="0" err="1">
                <a:solidFill>
                  <a:schemeClr val="accent5"/>
                </a:solidFill>
              </a:rPr>
              <a:t>boards</a:t>
            </a:r>
            <a:r>
              <a:rPr lang="de-CH" sz="1700" dirty="0">
                <a:solidFill>
                  <a:schemeClr val="accent5"/>
                </a:solidFill>
              </a:rPr>
              <a:t> </a:t>
            </a:r>
            <a:r>
              <a:rPr lang="de-CH" sz="1700" dirty="0" err="1">
                <a:solidFill>
                  <a:schemeClr val="accent5"/>
                </a:solidFill>
              </a:rPr>
              <a:t>shall</a:t>
            </a:r>
            <a:r>
              <a:rPr lang="de-CH" sz="1700" dirty="0">
                <a:solidFill>
                  <a:schemeClr val="accent5"/>
                </a:solidFill>
              </a:rPr>
              <a:t> </a:t>
            </a:r>
            <a:r>
              <a:rPr lang="de-CH" sz="1700" dirty="0" err="1">
                <a:solidFill>
                  <a:schemeClr val="accent5"/>
                </a:solidFill>
              </a:rPr>
              <a:t>be</a:t>
            </a:r>
            <a:r>
              <a:rPr lang="de-CH" sz="1700" dirty="0">
                <a:solidFill>
                  <a:schemeClr val="accent5"/>
                </a:solidFill>
              </a:rPr>
              <a:t> 160 cm </a:t>
            </a:r>
            <a:r>
              <a:rPr lang="de-CH" sz="1700" dirty="0" err="1">
                <a:solidFill>
                  <a:schemeClr val="accent5"/>
                </a:solidFill>
              </a:rPr>
              <a:t>to</a:t>
            </a:r>
            <a:r>
              <a:rPr lang="de-CH" sz="1700" dirty="0">
                <a:solidFill>
                  <a:schemeClr val="accent5"/>
                </a:solidFill>
              </a:rPr>
              <a:t> 200 cm in </a:t>
            </a:r>
            <a:r>
              <a:rPr lang="de-CH" sz="1700" dirty="0" err="1">
                <a:solidFill>
                  <a:schemeClr val="accent5"/>
                </a:solidFill>
              </a:rPr>
              <a:t>height</a:t>
            </a:r>
            <a:r>
              <a:rPr lang="de-CH" sz="1700" dirty="0">
                <a:solidFill>
                  <a:schemeClr val="accent5"/>
                </a:solidFill>
              </a:rPr>
              <a:t> on </a:t>
            </a:r>
            <a:r>
              <a:rPr lang="de-CH" sz="1700" dirty="0" err="1">
                <a:solidFill>
                  <a:schemeClr val="accent5"/>
                </a:solidFill>
              </a:rPr>
              <a:t>the</a:t>
            </a:r>
            <a:r>
              <a:rPr lang="de-CH" sz="1700" dirty="0">
                <a:solidFill>
                  <a:schemeClr val="accent5"/>
                </a:solidFill>
              </a:rPr>
              <a:t> </a:t>
            </a:r>
            <a:r>
              <a:rPr lang="de-CH" sz="1700" dirty="0" err="1">
                <a:solidFill>
                  <a:schemeClr val="accent5"/>
                </a:solidFill>
              </a:rPr>
              <a:t>ends</a:t>
            </a:r>
            <a:r>
              <a:rPr lang="de-CH" sz="1700" dirty="0">
                <a:solidFill>
                  <a:schemeClr val="accent5"/>
                </a:solidFill>
              </a:rPr>
              <a:t> </a:t>
            </a:r>
            <a:r>
              <a:rPr lang="de-CH" sz="1700" dirty="0" err="1">
                <a:solidFill>
                  <a:schemeClr val="accent5"/>
                </a:solidFill>
              </a:rPr>
              <a:t>and</a:t>
            </a:r>
            <a:r>
              <a:rPr lang="de-CH" sz="1700" dirty="0">
                <a:solidFill>
                  <a:schemeClr val="accent5"/>
                </a:solidFill>
              </a:rPr>
              <a:t> </a:t>
            </a:r>
            <a:r>
              <a:rPr lang="de-CH" sz="1700" dirty="0" err="1">
                <a:solidFill>
                  <a:schemeClr val="accent5"/>
                </a:solidFill>
              </a:rPr>
              <a:t>shall</a:t>
            </a:r>
            <a:r>
              <a:rPr lang="de-CH" sz="1700" dirty="0">
                <a:solidFill>
                  <a:schemeClr val="accent5"/>
                </a:solidFill>
              </a:rPr>
              <a:t> </a:t>
            </a:r>
            <a:r>
              <a:rPr lang="de-CH" sz="1700" dirty="0" err="1">
                <a:solidFill>
                  <a:schemeClr val="accent5"/>
                </a:solidFill>
              </a:rPr>
              <a:t>extend</a:t>
            </a:r>
            <a:r>
              <a:rPr lang="de-CH" sz="1700" dirty="0">
                <a:solidFill>
                  <a:schemeClr val="accent5"/>
                </a:solidFill>
              </a:rPr>
              <a:t> 4 </a:t>
            </a:r>
            <a:r>
              <a:rPr lang="de-CH" sz="1700" dirty="0" err="1">
                <a:solidFill>
                  <a:schemeClr val="accent5"/>
                </a:solidFill>
              </a:rPr>
              <a:t>metres</a:t>
            </a:r>
            <a:r>
              <a:rPr lang="de-CH" sz="1700" dirty="0">
                <a:solidFill>
                  <a:schemeClr val="accent5"/>
                </a:solidFill>
              </a:rPr>
              <a:t> </a:t>
            </a:r>
            <a:r>
              <a:rPr lang="de-CH" sz="1700" dirty="0" err="1">
                <a:solidFill>
                  <a:schemeClr val="accent5"/>
                </a:solidFill>
              </a:rPr>
              <a:t>from</a:t>
            </a:r>
            <a:r>
              <a:rPr lang="de-CH" sz="1700" dirty="0">
                <a:solidFill>
                  <a:schemeClr val="accent5"/>
                </a:solidFill>
              </a:rPr>
              <a:t> </a:t>
            </a:r>
            <a:r>
              <a:rPr lang="de-CH" sz="1700" dirty="0" err="1">
                <a:solidFill>
                  <a:schemeClr val="accent5"/>
                </a:solidFill>
              </a:rPr>
              <a:t>the</a:t>
            </a:r>
            <a:r>
              <a:rPr lang="de-CH" sz="1700" dirty="0">
                <a:solidFill>
                  <a:schemeClr val="accent5"/>
                </a:solidFill>
              </a:rPr>
              <a:t> </a:t>
            </a:r>
            <a:r>
              <a:rPr lang="de-CH" sz="1700" dirty="0" err="1">
                <a:solidFill>
                  <a:schemeClr val="accent5"/>
                </a:solidFill>
              </a:rPr>
              <a:t>goal</a:t>
            </a:r>
            <a:r>
              <a:rPr lang="de-CH" sz="1700" dirty="0">
                <a:solidFill>
                  <a:schemeClr val="accent5"/>
                </a:solidFill>
              </a:rPr>
              <a:t> </a:t>
            </a:r>
            <a:r>
              <a:rPr lang="de-CH" sz="1700" dirty="0" err="1">
                <a:solidFill>
                  <a:schemeClr val="accent5"/>
                </a:solidFill>
              </a:rPr>
              <a:t>line</a:t>
            </a:r>
            <a:r>
              <a:rPr lang="de-CH" sz="1700" dirty="0">
                <a:solidFill>
                  <a:schemeClr val="accent5"/>
                </a:solidFill>
              </a:rPr>
              <a:t> </a:t>
            </a:r>
            <a:r>
              <a:rPr lang="de-CH" sz="1700" dirty="0" err="1">
                <a:solidFill>
                  <a:schemeClr val="accent5"/>
                </a:solidFill>
              </a:rPr>
              <a:t>towards</a:t>
            </a:r>
            <a:r>
              <a:rPr lang="de-CH" sz="1700" dirty="0">
                <a:solidFill>
                  <a:schemeClr val="accent5"/>
                </a:solidFill>
              </a:rPr>
              <a:t> </a:t>
            </a:r>
            <a:r>
              <a:rPr lang="de-CH" sz="1700" dirty="0" err="1">
                <a:solidFill>
                  <a:schemeClr val="accent5"/>
                </a:solidFill>
              </a:rPr>
              <a:t>the</a:t>
            </a:r>
            <a:r>
              <a:rPr lang="de-CH" sz="1700" dirty="0">
                <a:solidFill>
                  <a:schemeClr val="accent5"/>
                </a:solidFill>
              </a:rPr>
              <a:t> neutral </a:t>
            </a:r>
            <a:r>
              <a:rPr lang="de-CH" sz="1700" dirty="0" err="1">
                <a:solidFill>
                  <a:schemeClr val="accent5"/>
                </a:solidFill>
              </a:rPr>
              <a:t>zone</a:t>
            </a:r>
            <a:r>
              <a:rPr lang="de-CH" sz="1700" dirty="0">
                <a:solidFill>
                  <a:schemeClr val="accent5"/>
                </a:solidFill>
              </a:rPr>
              <a:t> </a:t>
            </a:r>
            <a:r>
              <a:rPr lang="de-CH" sz="1700" dirty="0" err="1">
                <a:solidFill>
                  <a:schemeClr val="accent5"/>
                </a:solidFill>
              </a:rPr>
              <a:t>and</a:t>
            </a:r>
            <a:r>
              <a:rPr lang="de-CH" sz="1700" dirty="0">
                <a:solidFill>
                  <a:schemeClr val="accent5"/>
                </a:solidFill>
              </a:rPr>
              <a:t> not </a:t>
            </a:r>
            <a:r>
              <a:rPr lang="de-CH" sz="1700" dirty="0" err="1">
                <a:solidFill>
                  <a:schemeClr val="accent5"/>
                </a:solidFill>
              </a:rPr>
              <a:t>less</a:t>
            </a:r>
            <a:r>
              <a:rPr lang="de-CH" sz="1700" dirty="0">
                <a:solidFill>
                  <a:schemeClr val="accent5"/>
                </a:solidFill>
              </a:rPr>
              <a:t> </a:t>
            </a:r>
            <a:r>
              <a:rPr lang="de-CH" sz="1700" dirty="0" err="1">
                <a:solidFill>
                  <a:schemeClr val="accent5"/>
                </a:solidFill>
              </a:rPr>
              <a:t>than</a:t>
            </a:r>
            <a:r>
              <a:rPr lang="de-CH" sz="1700" dirty="0">
                <a:solidFill>
                  <a:schemeClr val="accent5"/>
                </a:solidFill>
              </a:rPr>
              <a:t> 80 cm in </a:t>
            </a:r>
            <a:r>
              <a:rPr lang="de-CH" sz="1700" dirty="0" err="1">
                <a:solidFill>
                  <a:schemeClr val="accent5"/>
                </a:solidFill>
              </a:rPr>
              <a:t>height</a:t>
            </a:r>
            <a:r>
              <a:rPr lang="de-CH" sz="1700" dirty="0">
                <a:solidFill>
                  <a:schemeClr val="accent5"/>
                </a:solidFill>
              </a:rPr>
              <a:t> </a:t>
            </a:r>
            <a:r>
              <a:rPr lang="de-CH" sz="1700" dirty="0" err="1">
                <a:solidFill>
                  <a:schemeClr val="accent5"/>
                </a:solidFill>
              </a:rPr>
              <a:t>along</a:t>
            </a:r>
            <a:r>
              <a:rPr lang="de-CH" sz="1700" dirty="0">
                <a:solidFill>
                  <a:schemeClr val="accent5"/>
                </a:solidFill>
              </a:rPr>
              <a:t> </a:t>
            </a:r>
            <a:r>
              <a:rPr lang="de-CH" sz="1700" dirty="0" err="1">
                <a:solidFill>
                  <a:schemeClr val="accent5"/>
                </a:solidFill>
              </a:rPr>
              <a:t>the</a:t>
            </a:r>
            <a:r>
              <a:rPr lang="de-CH" sz="1700" dirty="0">
                <a:solidFill>
                  <a:schemeClr val="accent5"/>
                </a:solidFill>
              </a:rPr>
              <a:t> </a:t>
            </a:r>
            <a:r>
              <a:rPr lang="de-CH" sz="1700" dirty="0" err="1">
                <a:solidFill>
                  <a:schemeClr val="accent5"/>
                </a:solidFill>
              </a:rPr>
              <a:t>side</a:t>
            </a:r>
            <a:r>
              <a:rPr lang="de-CH" sz="1700" dirty="0">
                <a:solidFill>
                  <a:schemeClr val="accent5"/>
                </a:solidFill>
              </a:rPr>
              <a:t>, </a:t>
            </a:r>
            <a:r>
              <a:rPr lang="de-CH" sz="1700" dirty="0" err="1">
                <a:solidFill>
                  <a:schemeClr val="accent5"/>
                </a:solidFill>
              </a:rPr>
              <a:t>except</a:t>
            </a:r>
            <a:r>
              <a:rPr lang="de-CH" sz="1700" dirty="0">
                <a:solidFill>
                  <a:schemeClr val="accent5"/>
                </a:solidFill>
              </a:rPr>
              <a:t> in front </a:t>
            </a:r>
            <a:r>
              <a:rPr lang="de-CH" sz="1700" dirty="0" err="1">
                <a:solidFill>
                  <a:schemeClr val="accent5"/>
                </a:solidFill>
              </a:rPr>
              <a:t>of</a:t>
            </a:r>
            <a:r>
              <a:rPr lang="de-CH" sz="1700" dirty="0">
                <a:solidFill>
                  <a:schemeClr val="accent5"/>
                </a:solidFill>
              </a:rPr>
              <a:t> </a:t>
            </a:r>
            <a:r>
              <a:rPr lang="de-CH" sz="1700" dirty="0" err="1" smtClean="0">
                <a:solidFill>
                  <a:schemeClr val="accent5"/>
                </a:solidFill>
              </a:rPr>
              <a:t>the</a:t>
            </a:r>
            <a:r>
              <a:rPr lang="de-CH" sz="1700" dirty="0" smtClean="0">
                <a:solidFill>
                  <a:schemeClr val="accent5"/>
                </a:solidFill>
              </a:rPr>
              <a:t> </a:t>
            </a:r>
            <a:r>
              <a:rPr lang="de-CH" sz="1700" dirty="0" err="1">
                <a:solidFill>
                  <a:schemeClr val="accent5"/>
                </a:solidFill>
              </a:rPr>
              <a:t>player</a:t>
            </a:r>
            <a:r>
              <a:rPr lang="de-CH" sz="1700" dirty="0">
                <a:solidFill>
                  <a:schemeClr val="accent5"/>
                </a:solidFill>
              </a:rPr>
              <a:t> </a:t>
            </a:r>
            <a:r>
              <a:rPr lang="de-CH" sz="1700" dirty="0" err="1">
                <a:solidFill>
                  <a:schemeClr val="accent5"/>
                </a:solidFill>
              </a:rPr>
              <a:t>benches</a:t>
            </a:r>
            <a:endParaRPr lang="de-CH" sz="1700" dirty="0">
              <a:solidFill>
                <a:schemeClr val="accent5"/>
              </a:solidFill>
            </a:endParaRPr>
          </a:p>
          <a:p>
            <a:pPr marL="0" indent="0" fontAlgn="t">
              <a:buNone/>
            </a:pPr>
            <a:r>
              <a:rPr lang="en-US" sz="1700" b="1" dirty="0">
                <a:solidFill>
                  <a:schemeClr val="accent5"/>
                </a:solidFill>
              </a:rPr>
              <a:t>a) </a:t>
            </a:r>
            <a:r>
              <a:rPr lang="en-US" sz="1700" b="1" i="1" u="sng" dirty="0">
                <a:solidFill>
                  <a:schemeClr val="accent5"/>
                </a:solidFill>
              </a:rPr>
              <a:t>The protective shielding (spectator shielding) shall be an acrylic shielding system or equivalent system providing optimum flexibility without backlash effect in order to reduce risk of injury to the players.</a:t>
            </a:r>
            <a:endParaRPr lang="de-CH" sz="1700" b="1" i="1" u="sng" dirty="0">
              <a:solidFill>
                <a:schemeClr val="accent5"/>
              </a:solidFill>
            </a:endParaRPr>
          </a:p>
          <a:p>
            <a:pPr marL="0" indent="0" fontAlgn="t">
              <a:buNone/>
            </a:pPr>
            <a:r>
              <a:rPr lang="en-US" sz="1700" b="1" i="1" u="sng" dirty="0">
                <a:solidFill>
                  <a:schemeClr val="accent5"/>
                </a:solidFill>
              </a:rPr>
              <a:t>b) The protective shielding located above the boards shall be 2400mm in height on the ends and shall extend 4m from the goal line towards the neutral zone and shall be 1800mm in height along the sides, except in front of the player benches.</a:t>
            </a:r>
            <a:endParaRPr lang="de-CH" sz="1700" b="1" i="1" u="sng" dirty="0">
              <a:solidFill>
                <a:schemeClr val="accent5"/>
              </a:solidFill>
            </a:endParaRPr>
          </a:p>
          <a:p>
            <a:pPr marL="0" indent="0" fontAlgn="t">
              <a:buNone/>
            </a:pPr>
            <a:r>
              <a:rPr lang="en-US" sz="1700" b="1" i="1" u="sng" smtClean="0">
                <a:solidFill>
                  <a:schemeClr val="accent5"/>
                </a:solidFill>
              </a:rPr>
              <a:t>d</a:t>
            </a:r>
            <a:r>
              <a:rPr lang="en-US" sz="1700" b="1" i="1" u="sng" dirty="0">
                <a:solidFill>
                  <a:schemeClr val="accent5"/>
                </a:solidFill>
              </a:rPr>
              <a:t>) No openings are allowed in the protective shielding with the exception of the </a:t>
            </a:r>
            <a:r>
              <a:rPr lang="en-US" sz="1700" b="1" i="1" u="sng" dirty="0" smtClean="0">
                <a:solidFill>
                  <a:schemeClr val="accent5"/>
                </a:solidFill>
              </a:rPr>
              <a:t>hole in front of the Scorekeeper to allow him to speak with the Referee</a:t>
            </a:r>
            <a:endParaRPr lang="de-CH" sz="1700" b="1" i="1" u="sng" dirty="0">
              <a:solidFill>
                <a:schemeClr val="accent5"/>
              </a:solidFill>
            </a:endParaRPr>
          </a:p>
          <a:p>
            <a:pPr marL="0" indent="0" fontAlgn="auto">
              <a:buNone/>
            </a:pPr>
            <a:r>
              <a:rPr lang="de-CH" sz="1700" b="1" dirty="0" err="1">
                <a:solidFill>
                  <a:schemeClr val="accent5"/>
                </a:solidFill>
                <a:effectLst>
                  <a:outerShdw blurRad="38100" dist="38100" dir="2700000" algn="tl" rotWithShape="0">
                    <a:srgbClr val="000000">
                      <a:alpha val="43000"/>
                    </a:srgbClr>
                  </a:outerShdw>
                </a:effectLst>
              </a:rPr>
              <a:t>Approved</a:t>
            </a:r>
            <a:endParaRPr lang="de-CH" sz="1700" dirty="0">
              <a:solidFill>
                <a:schemeClr val="accent5"/>
              </a:solidFill>
            </a:endParaRPr>
          </a:p>
          <a:p>
            <a:pPr marL="0" indent="0">
              <a:buNone/>
            </a:pPr>
            <a:endParaRPr lang="de-CH" sz="1600" dirty="0"/>
          </a:p>
        </p:txBody>
      </p:sp>
      <p:sp>
        <p:nvSpPr>
          <p:cNvPr id="4" name="Slide Number Placeholder 3"/>
          <p:cNvSpPr>
            <a:spLocks noGrp="1"/>
          </p:cNvSpPr>
          <p:nvPr>
            <p:ph type="sldNum" sz="quarter" idx="11"/>
          </p:nvPr>
        </p:nvSpPr>
        <p:spPr/>
        <p:txBody>
          <a:bodyPr/>
          <a:lstStyle/>
          <a:p>
            <a:fld id="{F9535523-8ECD-4DBD-B2EF-811C31DF4F52}" type="slidenum">
              <a:rPr lang="en-US" smtClean="0"/>
              <a:t>17</a:t>
            </a:fld>
            <a:endParaRPr lang="en-US" dirty="0"/>
          </a:p>
        </p:txBody>
      </p:sp>
      <p:graphicFrame>
        <p:nvGraphicFramePr>
          <p:cNvPr id="6" name="Content Placeholder 1"/>
          <p:cNvGraphicFramePr>
            <a:graphicFrameLocks/>
          </p:cNvGraphicFramePr>
          <p:nvPr>
            <p:extLst>
              <p:ext uri="{D42A27DB-BD31-4B8C-83A1-F6EECF244321}">
                <p14:modId xmlns:p14="http://schemas.microsoft.com/office/powerpoint/2010/main" val="1243918367"/>
              </p:ext>
            </p:extLst>
          </p:nvPr>
        </p:nvGraphicFramePr>
        <p:xfrm>
          <a:off x="433388" y="1158875"/>
          <a:ext cx="4386262" cy="365760"/>
        </p:xfrm>
        <a:graphic>
          <a:graphicData uri="http://schemas.openxmlformats.org/drawingml/2006/table">
            <a:tbl>
              <a:tblPr firstRow="1" bandRow="1">
                <a:tableStyleId>{5C22544A-7EE6-4342-B048-85BDC9FD1C3A}</a:tableStyleId>
              </a:tblPr>
              <a:tblGrid>
                <a:gridCol w="4386262"/>
              </a:tblGrid>
              <a:tr h="341436">
                <a:tc>
                  <a:txBody>
                    <a:bodyPr/>
                    <a:lstStyle/>
                    <a:p>
                      <a:r>
                        <a:rPr lang="de-CH" dirty="0" err="1" smtClean="0"/>
                        <a:t>Current</a:t>
                      </a:r>
                      <a:r>
                        <a:rPr lang="de-CH" dirty="0" smtClean="0"/>
                        <a:t> </a:t>
                      </a:r>
                      <a:r>
                        <a:rPr lang="de-CH" dirty="0" err="1" smtClean="0"/>
                        <a:t>Rule</a:t>
                      </a:r>
                      <a:r>
                        <a:rPr lang="de-CH" dirty="0" smtClean="0"/>
                        <a:t> &amp; The New</a:t>
                      </a:r>
                      <a:r>
                        <a:rPr lang="de-CH" baseline="0" dirty="0" smtClean="0"/>
                        <a:t> </a:t>
                      </a:r>
                      <a:r>
                        <a:rPr lang="de-CH" baseline="0" dirty="0" err="1" smtClean="0"/>
                        <a:t>Rule</a:t>
                      </a:r>
                      <a:endParaRPr lang="de-CH" dirty="0"/>
                    </a:p>
                  </a:txBody>
                  <a:tcPr/>
                </a:tc>
              </a:tr>
            </a:tbl>
          </a:graphicData>
        </a:graphic>
      </p:graphicFrame>
    </p:spTree>
    <p:extLst>
      <p:ext uri="{BB962C8B-B14F-4D97-AF65-F5344CB8AC3E}">
        <p14:creationId xmlns:p14="http://schemas.microsoft.com/office/powerpoint/2010/main" val="414355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z="2600" b="1" dirty="0" smtClean="0">
                <a:effectLst>
                  <a:outerShdw blurRad="38100" dist="38100" dir="2700000" algn="tl">
                    <a:srgbClr val="000000">
                      <a:alpha val="43137"/>
                    </a:srgbClr>
                  </a:outerShdw>
                </a:effectLst>
              </a:rPr>
              <a:t>112 – Blue Lines</a:t>
            </a:r>
            <a:endParaRPr lang="de-CH" sz="26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F9535523-8ECD-4DBD-B2EF-811C31DF4F52}" type="slidenum">
              <a:rPr lang="en-US" smtClean="0"/>
              <a:t>18</a:t>
            </a:fld>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3477600442"/>
              </p:ext>
            </p:extLst>
          </p:nvPr>
        </p:nvGraphicFramePr>
        <p:xfrm>
          <a:off x="485775" y="1200149"/>
          <a:ext cx="7896225" cy="2261955"/>
        </p:xfrm>
        <a:graphic>
          <a:graphicData uri="http://schemas.openxmlformats.org/drawingml/2006/table">
            <a:tbl>
              <a:tblPr firstRow="1" bandRow="1">
                <a:tableStyleId>{5C22544A-7EE6-4342-B048-85BDC9FD1C3A}</a:tableStyleId>
              </a:tblPr>
              <a:tblGrid>
                <a:gridCol w="7896225"/>
              </a:tblGrid>
              <a:tr h="286921">
                <a:tc>
                  <a:txBody>
                    <a:bodyPr/>
                    <a:lstStyle/>
                    <a:p>
                      <a:r>
                        <a:rPr lang="de-CH" dirty="0" err="1" smtClean="0"/>
                        <a:t>Current</a:t>
                      </a:r>
                      <a:r>
                        <a:rPr lang="de-CH" dirty="0" smtClean="0"/>
                        <a:t> </a:t>
                      </a:r>
                      <a:r>
                        <a:rPr lang="de-CH" dirty="0" err="1" smtClean="0"/>
                        <a:t>Rule</a:t>
                      </a:r>
                      <a:r>
                        <a:rPr lang="de-CH" dirty="0" smtClean="0"/>
                        <a:t> &amp; The</a:t>
                      </a:r>
                      <a:r>
                        <a:rPr lang="de-CH" baseline="0" dirty="0" smtClean="0"/>
                        <a:t> New </a:t>
                      </a:r>
                      <a:r>
                        <a:rPr lang="de-CH" baseline="0" dirty="0" err="1" smtClean="0"/>
                        <a:t>Rule</a:t>
                      </a:r>
                      <a:endParaRPr lang="de-CH" dirty="0"/>
                    </a:p>
                  </a:txBody>
                  <a:tcPr/>
                </a:tc>
              </a:tr>
              <a:tr h="8344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CH" dirty="0" err="1" smtClean="0">
                          <a:solidFill>
                            <a:schemeClr val="accent5"/>
                          </a:solidFill>
                        </a:rPr>
                        <a:t>Increase</a:t>
                      </a:r>
                      <a:r>
                        <a:rPr lang="de-CH" dirty="0" smtClean="0">
                          <a:solidFill>
                            <a:schemeClr val="accent5"/>
                          </a:solidFill>
                        </a:rPr>
                        <a:t> </a:t>
                      </a:r>
                      <a:r>
                        <a:rPr lang="de-CH" dirty="0" err="1" smtClean="0">
                          <a:solidFill>
                            <a:schemeClr val="accent5"/>
                          </a:solidFill>
                        </a:rPr>
                        <a:t>the</a:t>
                      </a:r>
                      <a:r>
                        <a:rPr lang="de-CH" dirty="0" smtClean="0">
                          <a:solidFill>
                            <a:schemeClr val="accent5"/>
                          </a:solidFill>
                        </a:rPr>
                        <a:t> </a:t>
                      </a:r>
                      <a:r>
                        <a:rPr lang="de-CH" dirty="0" err="1" smtClean="0">
                          <a:solidFill>
                            <a:schemeClr val="accent5"/>
                          </a:solidFill>
                        </a:rPr>
                        <a:t>dimensions</a:t>
                      </a:r>
                      <a:r>
                        <a:rPr lang="de-CH" dirty="0" smtClean="0">
                          <a:solidFill>
                            <a:schemeClr val="accent5"/>
                          </a:solidFill>
                        </a:rPr>
                        <a:t> </a:t>
                      </a:r>
                      <a:r>
                        <a:rPr lang="de-CH" dirty="0" err="1" smtClean="0">
                          <a:solidFill>
                            <a:schemeClr val="accent5"/>
                          </a:solidFill>
                        </a:rPr>
                        <a:t>of</a:t>
                      </a:r>
                      <a:r>
                        <a:rPr lang="de-CH" dirty="0" smtClean="0">
                          <a:solidFill>
                            <a:schemeClr val="accent5"/>
                          </a:solidFill>
                        </a:rPr>
                        <a:t> </a:t>
                      </a:r>
                      <a:r>
                        <a:rPr lang="de-CH" dirty="0" err="1" smtClean="0">
                          <a:solidFill>
                            <a:schemeClr val="accent5"/>
                          </a:solidFill>
                        </a:rPr>
                        <a:t>the</a:t>
                      </a:r>
                      <a:r>
                        <a:rPr lang="de-CH" dirty="0" smtClean="0">
                          <a:solidFill>
                            <a:schemeClr val="accent5"/>
                          </a:solidFill>
                        </a:rPr>
                        <a:t> offensive/defensive </a:t>
                      </a:r>
                      <a:r>
                        <a:rPr lang="de-CH" dirty="0" err="1" smtClean="0">
                          <a:solidFill>
                            <a:schemeClr val="accent5"/>
                          </a:solidFill>
                        </a:rPr>
                        <a:t>zones</a:t>
                      </a:r>
                      <a:r>
                        <a:rPr lang="de-CH" dirty="0" smtClean="0">
                          <a:solidFill>
                            <a:schemeClr val="accent5"/>
                          </a:solidFill>
                        </a:rPr>
                        <a:t> </a:t>
                      </a:r>
                      <a:r>
                        <a:rPr lang="de-CH" dirty="0" err="1" smtClean="0">
                          <a:solidFill>
                            <a:schemeClr val="accent5"/>
                          </a:solidFill>
                        </a:rPr>
                        <a:t>to</a:t>
                      </a:r>
                      <a:r>
                        <a:rPr lang="de-CH" dirty="0" smtClean="0">
                          <a:solidFill>
                            <a:schemeClr val="accent5"/>
                          </a:solidFill>
                        </a:rPr>
                        <a:t> 22.86 </a:t>
                      </a:r>
                      <a:r>
                        <a:rPr lang="de-CH" dirty="0" err="1" smtClean="0">
                          <a:solidFill>
                            <a:schemeClr val="accent5"/>
                          </a:solidFill>
                        </a:rPr>
                        <a:t>metres</a:t>
                      </a:r>
                      <a:r>
                        <a:rPr lang="de-CH" dirty="0" smtClean="0">
                          <a:solidFill>
                            <a:schemeClr val="accent5"/>
                          </a:solidFill>
                        </a:rPr>
                        <a:t> </a:t>
                      </a:r>
                      <a:r>
                        <a:rPr lang="de-CH" dirty="0" err="1" smtClean="0">
                          <a:solidFill>
                            <a:schemeClr val="accent5"/>
                          </a:solidFill>
                        </a:rPr>
                        <a:t>from</a:t>
                      </a:r>
                      <a:r>
                        <a:rPr lang="de-CH" dirty="0" smtClean="0">
                          <a:solidFill>
                            <a:schemeClr val="accent5"/>
                          </a:solidFill>
                        </a:rPr>
                        <a:t> </a:t>
                      </a:r>
                      <a:r>
                        <a:rPr lang="de-CH" dirty="0" err="1" smtClean="0">
                          <a:solidFill>
                            <a:schemeClr val="accent5"/>
                          </a:solidFill>
                        </a:rPr>
                        <a:t>the</a:t>
                      </a:r>
                      <a:r>
                        <a:rPr lang="de-CH" dirty="0" smtClean="0">
                          <a:solidFill>
                            <a:schemeClr val="accent5"/>
                          </a:solidFill>
                        </a:rPr>
                        <a:t> end </a:t>
                      </a:r>
                      <a:r>
                        <a:rPr lang="de-CH" dirty="0" err="1" smtClean="0">
                          <a:solidFill>
                            <a:schemeClr val="accent5"/>
                          </a:solidFill>
                        </a:rPr>
                        <a:t>boards</a:t>
                      </a:r>
                      <a:r>
                        <a:rPr lang="de-CH" dirty="0" smtClean="0">
                          <a:solidFill>
                            <a:schemeClr val="accent5"/>
                          </a:solidFill>
                        </a:rPr>
                        <a:t> </a:t>
                      </a:r>
                      <a:r>
                        <a:rPr lang="de-CH" dirty="0" err="1" smtClean="0">
                          <a:solidFill>
                            <a:schemeClr val="accent5"/>
                          </a:solidFill>
                        </a:rPr>
                        <a:t>for</a:t>
                      </a:r>
                      <a:r>
                        <a:rPr lang="de-CH" dirty="0" smtClean="0">
                          <a:solidFill>
                            <a:schemeClr val="accent5"/>
                          </a:solidFill>
                        </a:rPr>
                        <a:t> </a:t>
                      </a:r>
                      <a:r>
                        <a:rPr lang="de-CH" dirty="0" err="1" smtClean="0">
                          <a:solidFill>
                            <a:schemeClr val="accent5"/>
                          </a:solidFill>
                        </a:rPr>
                        <a:t>consistency</a:t>
                      </a:r>
                      <a:r>
                        <a:rPr lang="de-CH" baseline="0" dirty="0" smtClean="0">
                          <a:solidFill>
                            <a:schemeClr val="accent5"/>
                          </a:solidFill>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de-CH" baseline="0" dirty="0" smtClean="0">
                        <a:solidFill>
                          <a:schemeClr val="accent5"/>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CH" b="1" i="0" u="none" baseline="0" dirty="0" err="1" smtClean="0">
                          <a:solidFill>
                            <a:schemeClr val="accent5"/>
                          </a:solidFill>
                          <a:effectLst>
                            <a:outerShdw blurRad="38100" dist="38100" dir="2700000" algn="tl">
                              <a:srgbClr val="000000">
                                <a:alpha val="43137"/>
                              </a:srgbClr>
                            </a:outerShdw>
                          </a:effectLst>
                        </a:rPr>
                        <a:t>Approved</a:t>
                      </a:r>
                      <a:r>
                        <a:rPr lang="de-CH" b="1" i="0" u="none" baseline="0" dirty="0" smtClean="0">
                          <a:solidFill>
                            <a:schemeClr val="accent5"/>
                          </a:solidFill>
                          <a:effectLst>
                            <a:outerShdw blurRad="38100" dist="38100" dir="2700000" algn="tl">
                              <a:srgbClr val="000000">
                                <a:alpha val="43137"/>
                              </a:srgbClr>
                            </a:outerShdw>
                          </a:effectLst>
                        </a:rPr>
                        <a:t> </a:t>
                      </a:r>
                      <a:endParaRPr lang="de-CH" baseline="0" dirty="0" smtClean="0">
                        <a:solidFill>
                          <a:schemeClr val="accent5"/>
                        </a:solidFill>
                      </a:endParaRPr>
                    </a:p>
                  </a:txBody>
                  <a:tcPr>
                    <a:solidFill>
                      <a:schemeClr val="bg2">
                        <a:lumMod val="40000"/>
                        <a:lumOff val="60000"/>
                      </a:schemeClr>
                    </a:solidFill>
                  </a:tcPr>
                </a:tc>
              </a:tr>
              <a:tr h="7074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CH" b="1" i="0" u="none" baseline="0" dirty="0" smtClean="0">
                        <a:solidFill>
                          <a:schemeClr val="accent5"/>
                        </a:solidFill>
                        <a:effectLst>
                          <a:outerShdw blurRad="38100" dist="38100" dir="2700000" algn="tl">
                            <a:srgbClr val="000000">
                              <a:alpha val="43137"/>
                            </a:srgbClr>
                          </a:outerShdw>
                        </a:effectLst>
                      </a:endParaRPr>
                    </a:p>
                  </a:txBody>
                  <a:tcPr/>
                </a:tc>
              </a:tr>
            </a:tbl>
          </a:graphicData>
        </a:graphic>
      </p:graphicFrame>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050" y="2912474"/>
            <a:ext cx="6713525" cy="3399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33388" y="1168400"/>
            <a:ext cx="7938105" cy="1956937"/>
          </a:xfrm>
        </p:spPr>
        <p:txBody>
          <a:bodyPr/>
          <a:lstStyle/>
          <a:p>
            <a:endParaRPr lang="en-GB" dirty="0"/>
          </a:p>
        </p:txBody>
      </p:sp>
    </p:spTree>
    <p:extLst>
      <p:ext uri="{BB962C8B-B14F-4D97-AF65-F5344CB8AC3E}">
        <p14:creationId xmlns:p14="http://schemas.microsoft.com/office/powerpoint/2010/main" val="2842112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z="2600" b="1" dirty="0" smtClean="0">
                <a:effectLst>
                  <a:outerShdw blurRad="38100" dist="38100" dir="2700000" algn="tl">
                    <a:srgbClr val="000000">
                      <a:alpha val="43137"/>
                    </a:srgbClr>
                  </a:outerShdw>
                </a:effectLst>
              </a:rPr>
              <a:t>411 – Change of Players </a:t>
            </a:r>
            <a:r>
              <a:rPr lang="de-CH" sz="2600" b="1" dirty="0" err="1" smtClean="0">
                <a:effectLst>
                  <a:outerShdw blurRad="38100" dist="38100" dir="2700000" algn="tl">
                    <a:srgbClr val="000000">
                      <a:alpha val="43137"/>
                    </a:srgbClr>
                  </a:outerShdw>
                </a:effectLst>
              </a:rPr>
              <a:t>and</a:t>
            </a:r>
            <a:r>
              <a:rPr lang="de-CH" sz="2600" b="1" dirty="0" smtClean="0">
                <a:effectLst>
                  <a:outerShdw blurRad="38100" dist="38100" dir="2700000" algn="tl">
                    <a:srgbClr val="000000">
                      <a:alpha val="43137"/>
                    </a:srgbClr>
                  </a:outerShdw>
                </a:effectLst>
              </a:rPr>
              <a:t> Goalkeepers</a:t>
            </a:r>
            <a:endParaRPr lang="de-CH" sz="26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F9535523-8ECD-4DBD-B2EF-811C31DF4F52}" type="slidenum">
              <a:rPr lang="en-US" smtClean="0"/>
              <a:t>19</a:t>
            </a:fld>
            <a:endParaRPr lang="en-US" dirty="0"/>
          </a:p>
        </p:txBody>
      </p:sp>
      <p:graphicFrame>
        <p:nvGraphicFramePr>
          <p:cNvPr id="6" name="Content Placeholder 5"/>
          <p:cNvGraphicFramePr>
            <a:graphicFrameLocks/>
          </p:cNvGraphicFramePr>
          <p:nvPr>
            <p:extLst>
              <p:ext uri="{D42A27DB-BD31-4B8C-83A1-F6EECF244321}">
                <p14:modId xmlns:p14="http://schemas.microsoft.com/office/powerpoint/2010/main" val="3170272593"/>
              </p:ext>
            </p:extLst>
          </p:nvPr>
        </p:nvGraphicFramePr>
        <p:xfrm>
          <a:off x="323850" y="1111250"/>
          <a:ext cx="8496299" cy="3662680"/>
        </p:xfrm>
        <a:graphic>
          <a:graphicData uri="http://schemas.openxmlformats.org/drawingml/2006/table">
            <a:tbl>
              <a:tblPr firstRow="1" bandRow="1">
                <a:tableStyleId>{5C22544A-7EE6-4342-B048-85BDC9FD1C3A}</a:tableStyleId>
              </a:tblPr>
              <a:tblGrid>
                <a:gridCol w="8496299"/>
              </a:tblGrid>
              <a:tr h="370840">
                <a:tc>
                  <a:txBody>
                    <a:bodyPr/>
                    <a:lstStyle/>
                    <a:p>
                      <a:r>
                        <a:rPr lang="de-CH" dirty="0" err="1" smtClean="0"/>
                        <a:t>Current</a:t>
                      </a:r>
                      <a:r>
                        <a:rPr lang="de-CH" dirty="0" smtClean="0"/>
                        <a:t> </a:t>
                      </a:r>
                      <a:r>
                        <a:rPr lang="de-CH" dirty="0" err="1" smtClean="0"/>
                        <a:t>Rule</a:t>
                      </a:r>
                      <a:r>
                        <a:rPr lang="de-CH" dirty="0" smtClean="0"/>
                        <a:t> &amp; The</a:t>
                      </a:r>
                      <a:r>
                        <a:rPr lang="de-CH" baseline="0" dirty="0" smtClean="0"/>
                        <a:t> New </a:t>
                      </a:r>
                      <a:r>
                        <a:rPr lang="de-CH" baseline="0" dirty="0" err="1" smtClean="0"/>
                        <a:t>Rule</a:t>
                      </a:r>
                      <a:endParaRPr lang="de-CH" dirty="0"/>
                    </a:p>
                  </a:txBody>
                  <a:tcPr/>
                </a:tc>
              </a:tr>
              <a:tr h="370840">
                <a:tc>
                  <a:txBody>
                    <a:bodyPr/>
                    <a:lstStyle/>
                    <a:p>
                      <a:pPr marL="266700" marR="0" indent="-266700" algn="l" defTabSz="457200" rtl="0" eaLnBrk="1" fontAlgn="auto" latinLnBrk="0" hangingPunct="1">
                        <a:lnSpc>
                          <a:spcPct val="100000"/>
                        </a:lnSpc>
                        <a:spcBef>
                          <a:spcPts val="0"/>
                        </a:spcBef>
                        <a:spcAft>
                          <a:spcPts val="0"/>
                        </a:spcAft>
                        <a:buClrTx/>
                        <a:buSzTx/>
                        <a:buFontTx/>
                        <a:buNone/>
                        <a:tabLst/>
                        <a:defRPr/>
                      </a:pPr>
                      <a:r>
                        <a:rPr lang="en-GB" noProof="0" dirty="0" smtClean="0">
                          <a:solidFill>
                            <a:schemeClr val="accent5"/>
                          </a:solidFill>
                        </a:rPr>
                        <a:t>b) If,</a:t>
                      </a:r>
                      <a:r>
                        <a:rPr lang="en-GB" baseline="0" noProof="0" dirty="0" smtClean="0">
                          <a:solidFill>
                            <a:schemeClr val="accent5"/>
                          </a:solidFill>
                        </a:rPr>
                        <a:t> during a substitution, the player entering the game plays the puck of makes any physical contact with an opponent while the retiring player is actually on the ice, there shall be a Bench Minor penalty for Too Many Players on the Ice (Rule 573).</a:t>
                      </a:r>
                      <a:endParaRPr lang="de-CH" baseline="0" dirty="0" smtClean="0">
                        <a:solidFill>
                          <a:schemeClr val="accent5"/>
                        </a:solidFill>
                      </a:endParaRPr>
                    </a:p>
                  </a:txBody>
                  <a:tcPr>
                    <a:solidFill>
                      <a:schemeClr val="bg2">
                        <a:lumMod val="40000"/>
                        <a:lumOff val="60000"/>
                      </a:schemeClr>
                    </a:solidFill>
                  </a:tcPr>
                </a:tc>
              </a:tr>
              <a:tr h="370840">
                <a:tc>
                  <a:txBody>
                    <a:bodyPr/>
                    <a:lstStyle/>
                    <a:p>
                      <a:pPr marL="266700" marR="0" indent="-266700" algn="l" defTabSz="457200" rtl="0" eaLnBrk="1" fontAlgn="auto" latinLnBrk="0" hangingPunct="1">
                        <a:lnSpc>
                          <a:spcPct val="100000"/>
                        </a:lnSpc>
                        <a:spcBef>
                          <a:spcPts val="0"/>
                        </a:spcBef>
                        <a:spcAft>
                          <a:spcPts val="0"/>
                        </a:spcAft>
                        <a:buClrTx/>
                        <a:buSzTx/>
                        <a:buFontTx/>
                        <a:buNone/>
                        <a:tabLst/>
                        <a:defRPr/>
                      </a:pPr>
                      <a:r>
                        <a:rPr lang="en-GB" noProof="0" dirty="0" smtClean="0">
                          <a:solidFill>
                            <a:schemeClr val="accent5"/>
                          </a:solidFill>
                        </a:rPr>
                        <a:t>b) If,</a:t>
                      </a:r>
                      <a:r>
                        <a:rPr lang="en-GB" baseline="0" noProof="0" dirty="0" smtClean="0">
                          <a:solidFill>
                            <a:schemeClr val="accent5"/>
                          </a:solidFill>
                        </a:rPr>
                        <a:t> during a substitution, the player </a:t>
                      </a:r>
                      <a:r>
                        <a:rPr lang="en-GB" b="1" i="1" u="sng" baseline="0" noProof="0" dirty="0" smtClean="0">
                          <a:solidFill>
                            <a:schemeClr val="accent5"/>
                          </a:solidFill>
                        </a:rPr>
                        <a:t>or players </a:t>
                      </a:r>
                      <a:r>
                        <a:rPr lang="en-GB" baseline="0" noProof="0" dirty="0" smtClean="0">
                          <a:solidFill>
                            <a:schemeClr val="accent5"/>
                          </a:solidFill>
                        </a:rPr>
                        <a:t>entering </a:t>
                      </a:r>
                      <a:r>
                        <a:rPr lang="en-GB" b="1" i="1" u="sng" baseline="0" noProof="0" dirty="0" smtClean="0">
                          <a:solidFill>
                            <a:schemeClr val="accent5"/>
                          </a:solidFill>
                        </a:rPr>
                        <a:t>or leaving </a:t>
                      </a:r>
                      <a:r>
                        <a:rPr lang="en-GB" baseline="0" noProof="0" dirty="0" smtClean="0">
                          <a:solidFill>
                            <a:schemeClr val="accent5"/>
                          </a:solidFill>
                        </a:rPr>
                        <a:t>the game plays the puck or makes any physical contact with an opponent while the </a:t>
                      </a:r>
                      <a:r>
                        <a:rPr lang="en-GB" strike="noStrike" baseline="0" noProof="0" dirty="0" smtClean="0">
                          <a:solidFill>
                            <a:schemeClr val="accent5"/>
                          </a:solidFill>
                        </a:rPr>
                        <a:t>retiring </a:t>
                      </a:r>
                      <a:r>
                        <a:rPr lang="en-GB" b="1" i="1" u="sng" baseline="0" noProof="0" dirty="0" smtClean="0">
                          <a:solidFill>
                            <a:schemeClr val="accent5"/>
                          </a:solidFill>
                        </a:rPr>
                        <a:t>player or players are </a:t>
                      </a:r>
                      <a:r>
                        <a:rPr lang="en-GB" baseline="0" noProof="0" dirty="0" smtClean="0">
                          <a:solidFill>
                            <a:schemeClr val="accent5"/>
                          </a:solidFill>
                        </a:rPr>
                        <a:t>on the ice, there shall be a Bench Minor penalty for Too Many Players on the Ice (Rule 573).</a:t>
                      </a:r>
                      <a:endParaRPr lang="de-CH" baseline="0" dirty="0" smtClean="0">
                        <a:solidFill>
                          <a:schemeClr val="accent5"/>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de-CH" baseline="0" noProof="0" dirty="0" smtClean="0">
                        <a:solidFill>
                          <a:schemeClr val="accent5"/>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noProof="0" dirty="0" smtClean="0">
                          <a:solidFill>
                            <a:schemeClr val="accent5"/>
                          </a:solidFill>
                          <a:effectLst>
                            <a:outerShdw blurRad="38100" dist="38100" dir="2700000" algn="tl">
                              <a:srgbClr val="000000">
                                <a:alpha val="43137"/>
                              </a:srgbClr>
                            </a:outerShdw>
                          </a:effectLst>
                        </a:rPr>
                        <a:t>Approved</a:t>
                      </a:r>
                      <a:endParaRPr lang="en-US" baseline="0" noProof="0" dirty="0" smtClean="0">
                        <a:solidFill>
                          <a:schemeClr val="accent5"/>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noProof="0" dirty="0" smtClean="0">
                        <a:solidFill>
                          <a:schemeClr val="accent6">
                            <a:lumMod val="25000"/>
                          </a:schemeClr>
                        </a:solidFill>
                      </a:endParaRPr>
                    </a:p>
                  </a:txBody>
                  <a:tcPr>
                    <a:solidFill>
                      <a:schemeClr val="bg1">
                        <a:lumMod val="95000"/>
                      </a:schemeClr>
                    </a:solidFill>
                  </a:tcPr>
                </a:tc>
              </a:tr>
            </a:tbl>
          </a:graphicData>
        </a:graphic>
      </p:graphicFrame>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9196" y="3916907"/>
            <a:ext cx="3897501" cy="2598334"/>
          </a:xfrm>
        </p:spPr>
      </p:pic>
    </p:spTree>
    <p:extLst>
      <p:ext uri="{BB962C8B-B14F-4D97-AF65-F5344CB8AC3E}">
        <p14:creationId xmlns:p14="http://schemas.microsoft.com/office/powerpoint/2010/main" val="2404257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342900" indent="-342900">
              <a:buFont typeface="Arial" panose="020B0604020202020204" pitchFamily="34" charset="0"/>
              <a:buChar char="•"/>
            </a:pPr>
            <a:endParaRPr lang="de-CH" dirty="0" smtClean="0"/>
          </a:p>
          <a:p>
            <a:pPr marL="342900" indent="-342900">
              <a:buFont typeface="Arial" panose="020B0604020202020204" pitchFamily="34" charset="0"/>
              <a:buChar char="•"/>
            </a:pPr>
            <a:r>
              <a:rPr lang="de-CH" dirty="0" err="1" smtClean="0"/>
              <a:t>To</a:t>
            </a:r>
            <a:r>
              <a:rPr lang="de-CH" dirty="0" smtClean="0"/>
              <a:t> </a:t>
            </a:r>
            <a:r>
              <a:rPr lang="de-CH" dirty="0" err="1" smtClean="0"/>
              <a:t>provide</a:t>
            </a:r>
            <a:r>
              <a:rPr lang="de-CH" dirty="0" smtClean="0"/>
              <a:t> </a:t>
            </a:r>
            <a:r>
              <a:rPr lang="de-CH" dirty="0" err="1" smtClean="0"/>
              <a:t>the</a:t>
            </a:r>
            <a:r>
              <a:rPr lang="de-CH" dirty="0" smtClean="0"/>
              <a:t> </a:t>
            </a:r>
            <a:r>
              <a:rPr lang="de-CH" dirty="0" err="1" smtClean="0"/>
              <a:t>reasoning</a:t>
            </a:r>
            <a:r>
              <a:rPr lang="de-CH" dirty="0" smtClean="0"/>
              <a:t> </a:t>
            </a:r>
            <a:r>
              <a:rPr lang="de-CH" dirty="0" err="1" smtClean="0"/>
              <a:t>for</a:t>
            </a:r>
            <a:r>
              <a:rPr lang="de-CH" dirty="0" smtClean="0"/>
              <a:t> </a:t>
            </a:r>
            <a:r>
              <a:rPr lang="de-CH" dirty="0" err="1" smtClean="0"/>
              <a:t>the</a:t>
            </a:r>
            <a:r>
              <a:rPr lang="de-CH" dirty="0" smtClean="0"/>
              <a:t> </a:t>
            </a:r>
            <a:r>
              <a:rPr lang="de-CH" dirty="0" err="1" smtClean="0"/>
              <a:t>development</a:t>
            </a:r>
            <a:r>
              <a:rPr lang="de-CH" dirty="0" smtClean="0"/>
              <a:t> </a:t>
            </a:r>
            <a:r>
              <a:rPr lang="de-CH" dirty="0" err="1" smtClean="0"/>
              <a:t>of</a:t>
            </a:r>
            <a:r>
              <a:rPr lang="de-CH" dirty="0" smtClean="0"/>
              <a:t> a </a:t>
            </a:r>
            <a:r>
              <a:rPr lang="de-CH" dirty="0" err="1" smtClean="0"/>
              <a:t>new</a:t>
            </a:r>
            <a:r>
              <a:rPr lang="de-CH" dirty="0" smtClean="0"/>
              <a:t> IIHF </a:t>
            </a:r>
            <a:r>
              <a:rPr lang="de-CH" dirty="0" err="1" smtClean="0"/>
              <a:t>Rule</a:t>
            </a:r>
            <a:r>
              <a:rPr lang="de-CH" dirty="0" smtClean="0"/>
              <a:t> Book</a:t>
            </a:r>
          </a:p>
          <a:p>
            <a:pPr marL="342900" indent="-342900">
              <a:buFont typeface="Arial" panose="020B0604020202020204" pitchFamily="34" charset="0"/>
              <a:buChar char="•"/>
            </a:pPr>
            <a:r>
              <a:rPr lang="de-CH" dirty="0" err="1" smtClean="0"/>
              <a:t>To</a:t>
            </a:r>
            <a:r>
              <a:rPr lang="de-CH" dirty="0" smtClean="0"/>
              <a:t> </a:t>
            </a:r>
            <a:r>
              <a:rPr lang="de-CH" dirty="0" err="1" smtClean="0"/>
              <a:t>provide</a:t>
            </a:r>
            <a:r>
              <a:rPr lang="de-CH" dirty="0" smtClean="0"/>
              <a:t> </a:t>
            </a:r>
            <a:r>
              <a:rPr lang="de-CH" dirty="0" err="1" smtClean="0"/>
              <a:t>the</a:t>
            </a:r>
            <a:r>
              <a:rPr lang="de-CH" dirty="0" smtClean="0"/>
              <a:t> </a:t>
            </a:r>
            <a:r>
              <a:rPr lang="de-CH" dirty="0" err="1" smtClean="0"/>
              <a:t>history</a:t>
            </a:r>
            <a:r>
              <a:rPr lang="de-CH" dirty="0" smtClean="0"/>
              <a:t> </a:t>
            </a:r>
            <a:r>
              <a:rPr lang="de-CH" dirty="0" err="1" smtClean="0"/>
              <a:t>of</a:t>
            </a:r>
            <a:r>
              <a:rPr lang="de-CH" dirty="0" smtClean="0"/>
              <a:t> </a:t>
            </a:r>
            <a:r>
              <a:rPr lang="de-CH" dirty="0" err="1" smtClean="0"/>
              <a:t>it’s</a:t>
            </a:r>
            <a:r>
              <a:rPr lang="de-CH" dirty="0" smtClean="0"/>
              <a:t> </a:t>
            </a:r>
            <a:r>
              <a:rPr lang="de-CH" dirty="0" err="1" smtClean="0"/>
              <a:t>evolution</a:t>
            </a:r>
            <a:r>
              <a:rPr lang="de-CH" dirty="0" smtClean="0"/>
              <a:t> </a:t>
            </a:r>
            <a:r>
              <a:rPr lang="de-CH" dirty="0" err="1" smtClean="0"/>
              <a:t>and</a:t>
            </a:r>
            <a:r>
              <a:rPr lang="de-CH" dirty="0" smtClean="0"/>
              <a:t> </a:t>
            </a:r>
            <a:r>
              <a:rPr lang="de-CH" dirty="0" err="1" smtClean="0"/>
              <a:t>develpment</a:t>
            </a:r>
            <a:endParaRPr lang="de-CH" dirty="0" smtClean="0"/>
          </a:p>
          <a:p>
            <a:pPr marL="342900" indent="-342900">
              <a:buFont typeface="Arial" panose="020B0604020202020204" pitchFamily="34" charset="0"/>
              <a:buChar char="•"/>
            </a:pPr>
            <a:r>
              <a:rPr lang="de-CH" dirty="0" err="1" smtClean="0"/>
              <a:t>To</a:t>
            </a:r>
            <a:r>
              <a:rPr lang="de-CH" dirty="0" smtClean="0"/>
              <a:t> </a:t>
            </a:r>
            <a:r>
              <a:rPr lang="de-CH" dirty="0" err="1" smtClean="0"/>
              <a:t>provide</a:t>
            </a:r>
            <a:r>
              <a:rPr lang="de-CH" dirty="0" smtClean="0"/>
              <a:t> an </a:t>
            </a:r>
            <a:r>
              <a:rPr lang="de-CH" dirty="0" err="1" smtClean="0"/>
              <a:t>explanation</a:t>
            </a:r>
            <a:r>
              <a:rPr lang="de-CH" dirty="0" smtClean="0"/>
              <a:t> </a:t>
            </a:r>
            <a:r>
              <a:rPr lang="de-CH" dirty="0" err="1" smtClean="0"/>
              <a:t>of</a:t>
            </a:r>
            <a:r>
              <a:rPr lang="de-CH" dirty="0" smtClean="0"/>
              <a:t> </a:t>
            </a:r>
            <a:r>
              <a:rPr lang="de-CH" dirty="0" err="1" smtClean="0"/>
              <a:t>it’s</a:t>
            </a:r>
            <a:r>
              <a:rPr lang="de-CH" dirty="0" smtClean="0"/>
              <a:t> </a:t>
            </a:r>
            <a:r>
              <a:rPr lang="de-CH" dirty="0" err="1" smtClean="0"/>
              <a:t>new</a:t>
            </a:r>
            <a:r>
              <a:rPr lang="de-CH" dirty="0" smtClean="0"/>
              <a:t> </a:t>
            </a:r>
            <a:r>
              <a:rPr lang="de-CH" dirty="0" err="1" smtClean="0"/>
              <a:t>lay</a:t>
            </a:r>
            <a:r>
              <a:rPr lang="de-CH" dirty="0" smtClean="0"/>
              <a:t> out, </a:t>
            </a:r>
            <a:r>
              <a:rPr lang="de-CH" dirty="0" err="1" smtClean="0"/>
              <a:t>contents</a:t>
            </a:r>
            <a:r>
              <a:rPr lang="de-CH" dirty="0" smtClean="0"/>
              <a:t> </a:t>
            </a:r>
            <a:r>
              <a:rPr lang="de-CH" dirty="0" err="1" smtClean="0"/>
              <a:t>and</a:t>
            </a:r>
            <a:r>
              <a:rPr lang="de-CH" dirty="0" smtClean="0"/>
              <a:t> </a:t>
            </a:r>
            <a:r>
              <a:rPr lang="de-CH" dirty="0" err="1" smtClean="0"/>
              <a:t>structure</a:t>
            </a:r>
            <a:endParaRPr lang="de-CH" dirty="0" smtClean="0"/>
          </a:p>
          <a:p>
            <a:pPr marL="342900" indent="-342900">
              <a:buFont typeface="Arial" panose="020B0604020202020204" pitchFamily="34" charset="0"/>
              <a:buChar char="•"/>
            </a:pPr>
            <a:r>
              <a:rPr lang="de-CH" dirty="0" err="1" smtClean="0"/>
              <a:t>To</a:t>
            </a:r>
            <a:r>
              <a:rPr lang="de-CH" dirty="0" smtClean="0"/>
              <a:t> </a:t>
            </a:r>
            <a:r>
              <a:rPr lang="de-CH" dirty="0" err="1" smtClean="0"/>
              <a:t>provide</a:t>
            </a:r>
            <a:r>
              <a:rPr lang="de-CH" dirty="0" smtClean="0"/>
              <a:t> an </a:t>
            </a:r>
            <a:r>
              <a:rPr lang="de-CH" dirty="0" err="1" smtClean="0"/>
              <a:t>overview</a:t>
            </a:r>
            <a:r>
              <a:rPr lang="de-CH" dirty="0" smtClean="0"/>
              <a:t> </a:t>
            </a:r>
            <a:r>
              <a:rPr lang="de-CH" dirty="0" err="1" smtClean="0"/>
              <a:t>of</a:t>
            </a:r>
            <a:r>
              <a:rPr lang="de-CH" dirty="0" smtClean="0"/>
              <a:t> </a:t>
            </a:r>
            <a:r>
              <a:rPr lang="de-CH" dirty="0" err="1" smtClean="0"/>
              <a:t>the</a:t>
            </a:r>
            <a:r>
              <a:rPr lang="de-CH" dirty="0" smtClean="0"/>
              <a:t> </a:t>
            </a:r>
            <a:r>
              <a:rPr lang="de-CH" dirty="0" err="1" smtClean="0"/>
              <a:t>housekeeping</a:t>
            </a:r>
            <a:r>
              <a:rPr lang="de-CH" dirty="0" smtClean="0"/>
              <a:t> &amp; </a:t>
            </a:r>
            <a:r>
              <a:rPr lang="de-CH" dirty="0" err="1" smtClean="0"/>
              <a:t>minor</a:t>
            </a:r>
            <a:r>
              <a:rPr lang="de-CH" dirty="0" smtClean="0"/>
              <a:t> </a:t>
            </a:r>
            <a:r>
              <a:rPr lang="de-CH" dirty="0" err="1" smtClean="0"/>
              <a:t>rule</a:t>
            </a:r>
            <a:r>
              <a:rPr lang="de-CH" dirty="0" smtClean="0"/>
              <a:t> </a:t>
            </a:r>
            <a:r>
              <a:rPr lang="de-CH" dirty="0" err="1" smtClean="0"/>
              <a:t>changes</a:t>
            </a:r>
            <a:endParaRPr lang="de-CH" dirty="0" smtClean="0"/>
          </a:p>
          <a:p>
            <a:pPr marL="342900" indent="-342900">
              <a:buFont typeface="Arial" panose="020B0604020202020204" pitchFamily="34" charset="0"/>
              <a:buChar char="•"/>
            </a:pPr>
            <a:r>
              <a:rPr lang="de-CH" dirty="0" err="1" smtClean="0"/>
              <a:t>To</a:t>
            </a:r>
            <a:r>
              <a:rPr lang="de-CH" dirty="0" smtClean="0"/>
              <a:t> </a:t>
            </a:r>
            <a:r>
              <a:rPr lang="de-CH" dirty="0" err="1" smtClean="0"/>
              <a:t>provide</a:t>
            </a:r>
            <a:r>
              <a:rPr lang="de-CH" dirty="0" smtClean="0"/>
              <a:t> </a:t>
            </a:r>
            <a:r>
              <a:rPr lang="de-CH" dirty="0" err="1" smtClean="0"/>
              <a:t>the</a:t>
            </a:r>
            <a:r>
              <a:rPr lang="de-CH" dirty="0" smtClean="0"/>
              <a:t> </a:t>
            </a:r>
            <a:r>
              <a:rPr lang="de-CH" dirty="0" err="1" smtClean="0"/>
              <a:t>opportunity</a:t>
            </a:r>
            <a:r>
              <a:rPr lang="de-CH" dirty="0" smtClean="0"/>
              <a:t> </a:t>
            </a:r>
            <a:r>
              <a:rPr lang="de-CH" dirty="0" err="1" smtClean="0"/>
              <a:t>to</a:t>
            </a:r>
            <a:r>
              <a:rPr lang="de-CH" dirty="0" smtClean="0"/>
              <a:t> </a:t>
            </a:r>
            <a:r>
              <a:rPr lang="de-CH" dirty="0" err="1" smtClean="0"/>
              <a:t>discuss</a:t>
            </a:r>
            <a:r>
              <a:rPr lang="de-CH" dirty="0" smtClean="0"/>
              <a:t> </a:t>
            </a:r>
            <a:r>
              <a:rPr lang="de-CH" dirty="0" err="1" smtClean="0"/>
              <a:t>and</a:t>
            </a:r>
            <a:r>
              <a:rPr lang="de-CH" dirty="0" smtClean="0"/>
              <a:t> </a:t>
            </a:r>
            <a:r>
              <a:rPr lang="de-CH" dirty="0" err="1" smtClean="0"/>
              <a:t>become</a:t>
            </a:r>
            <a:r>
              <a:rPr lang="de-CH" dirty="0" smtClean="0"/>
              <a:t> </a:t>
            </a:r>
            <a:r>
              <a:rPr lang="de-CH" dirty="0" err="1" smtClean="0"/>
              <a:t>familiar</a:t>
            </a:r>
            <a:r>
              <a:rPr lang="de-CH" dirty="0" smtClean="0"/>
              <a:t> </a:t>
            </a:r>
            <a:r>
              <a:rPr lang="de-CH" dirty="0" err="1" smtClean="0"/>
              <a:t>with</a:t>
            </a:r>
            <a:r>
              <a:rPr lang="de-CH" dirty="0" smtClean="0"/>
              <a:t> </a:t>
            </a:r>
            <a:r>
              <a:rPr lang="de-CH" dirty="0" err="1" smtClean="0"/>
              <a:t>the</a:t>
            </a:r>
            <a:r>
              <a:rPr lang="de-CH" dirty="0" smtClean="0"/>
              <a:t> </a:t>
            </a:r>
            <a:r>
              <a:rPr lang="de-CH" dirty="0" err="1" smtClean="0"/>
              <a:t>major</a:t>
            </a:r>
            <a:r>
              <a:rPr lang="de-CH" dirty="0" smtClean="0"/>
              <a:t> </a:t>
            </a:r>
            <a:r>
              <a:rPr lang="de-CH" dirty="0" err="1" smtClean="0"/>
              <a:t>rule</a:t>
            </a:r>
            <a:r>
              <a:rPr lang="de-CH" dirty="0" smtClean="0"/>
              <a:t> </a:t>
            </a:r>
            <a:r>
              <a:rPr lang="de-CH" dirty="0" err="1" smtClean="0"/>
              <a:t>changes</a:t>
            </a:r>
            <a:endParaRPr lang="de-CH" dirty="0" smtClean="0"/>
          </a:p>
          <a:p>
            <a:pPr marL="342900" indent="-342900">
              <a:buFont typeface="Arial" panose="020B0604020202020204" pitchFamily="34" charset="0"/>
              <a:buChar char="•"/>
            </a:pPr>
            <a:r>
              <a:rPr lang="de-CH" dirty="0" err="1" smtClean="0"/>
              <a:t>To</a:t>
            </a:r>
            <a:r>
              <a:rPr lang="de-CH" dirty="0" smtClean="0"/>
              <a:t> </a:t>
            </a:r>
            <a:r>
              <a:rPr lang="de-CH" dirty="0" err="1" smtClean="0"/>
              <a:t>provide</a:t>
            </a:r>
            <a:r>
              <a:rPr lang="de-CH" dirty="0" smtClean="0"/>
              <a:t> an </a:t>
            </a:r>
            <a:r>
              <a:rPr lang="de-CH" dirty="0" err="1" smtClean="0"/>
              <a:t>opportunity</a:t>
            </a:r>
            <a:r>
              <a:rPr lang="de-CH" dirty="0" smtClean="0"/>
              <a:t> </a:t>
            </a:r>
            <a:r>
              <a:rPr lang="de-CH" dirty="0" err="1" smtClean="0"/>
              <a:t>to</a:t>
            </a:r>
            <a:r>
              <a:rPr lang="de-CH" dirty="0" smtClean="0"/>
              <a:t> </a:t>
            </a:r>
            <a:r>
              <a:rPr lang="de-CH" dirty="0" err="1" smtClean="0"/>
              <a:t>explain</a:t>
            </a:r>
            <a:r>
              <a:rPr lang="de-CH" dirty="0" smtClean="0"/>
              <a:t> </a:t>
            </a:r>
            <a:r>
              <a:rPr lang="de-CH" dirty="0" err="1" smtClean="0"/>
              <a:t>and</a:t>
            </a:r>
            <a:r>
              <a:rPr lang="de-CH" dirty="0" smtClean="0"/>
              <a:t> </a:t>
            </a:r>
            <a:r>
              <a:rPr lang="de-CH" dirty="0" err="1" smtClean="0"/>
              <a:t>discuss</a:t>
            </a:r>
            <a:r>
              <a:rPr lang="de-CH" dirty="0" smtClean="0"/>
              <a:t> </a:t>
            </a:r>
            <a:r>
              <a:rPr lang="de-CH" dirty="0" err="1" smtClean="0"/>
              <a:t>the</a:t>
            </a:r>
            <a:r>
              <a:rPr lang="de-CH" dirty="0" smtClean="0"/>
              <a:t> IIHF </a:t>
            </a:r>
            <a:r>
              <a:rPr lang="de-CH" dirty="0" err="1" smtClean="0"/>
              <a:t>Officiating</a:t>
            </a:r>
            <a:r>
              <a:rPr lang="de-CH" dirty="0" smtClean="0"/>
              <a:t> Standard at </a:t>
            </a:r>
            <a:r>
              <a:rPr lang="de-CH" dirty="0" err="1" smtClean="0"/>
              <a:t>our</a:t>
            </a:r>
            <a:r>
              <a:rPr lang="de-CH" dirty="0" smtClean="0"/>
              <a:t> </a:t>
            </a:r>
            <a:r>
              <a:rPr lang="de-CH" dirty="0" err="1" smtClean="0"/>
              <a:t>various</a:t>
            </a:r>
            <a:r>
              <a:rPr lang="de-CH" dirty="0" smtClean="0"/>
              <a:t> </a:t>
            </a:r>
            <a:r>
              <a:rPr lang="de-CH" dirty="0" err="1" smtClean="0"/>
              <a:t>events</a:t>
            </a:r>
            <a:endParaRPr lang="de-CH" dirty="0"/>
          </a:p>
        </p:txBody>
      </p:sp>
      <p:sp>
        <p:nvSpPr>
          <p:cNvPr id="3" name="Title 2"/>
          <p:cNvSpPr>
            <a:spLocks noGrp="1"/>
          </p:cNvSpPr>
          <p:nvPr>
            <p:ph type="title"/>
          </p:nvPr>
        </p:nvSpPr>
        <p:spPr/>
        <p:txBody>
          <a:bodyPr/>
          <a:lstStyle/>
          <a:p>
            <a:r>
              <a:rPr lang="de-CH" sz="2600" b="1" dirty="0" smtClean="0">
                <a:effectLst>
                  <a:outerShdw blurRad="38100" dist="38100" dir="2700000" algn="tl">
                    <a:srgbClr val="000000">
                      <a:alpha val="43137"/>
                    </a:srgbClr>
                  </a:outerShdw>
                </a:effectLst>
              </a:rPr>
              <a:t/>
            </a:r>
            <a:br>
              <a:rPr lang="de-CH" sz="2600" b="1" dirty="0" smtClean="0">
                <a:effectLst>
                  <a:outerShdw blurRad="38100" dist="38100" dir="2700000" algn="tl">
                    <a:srgbClr val="000000">
                      <a:alpha val="43137"/>
                    </a:srgbClr>
                  </a:outerShdw>
                </a:effectLst>
              </a:rPr>
            </a:br>
            <a:r>
              <a:rPr lang="de-CH" sz="2600" b="1" dirty="0" smtClean="0">
                <a:effectLst>
                  <a:outerShdw blurRad="38100" dist="38100" dir="2700000" algn="tl">
                    <a:srgbClr val="000000">
                      <a:alpha val="43137"/>
                    </a:srgbClr>
                  </a:outerShdw>
                </a:effectLst>
              </a:rPr>
              <a:t>New Rules Workshop Goals</a:t>
            </a:r>
            <a:endParaRPr lang="de-CH" sz="26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7456673B-E94C-467B-A565-E0EF8FBDBE78}" type="slidenum">
              <a:rPr lang="en-US" smtClean="0"/>
              <a:t>2</a:t>
            </a:fld>
            <a:endParaRPr lang="en-US" dirty="0"/>
          </a:p>
        </p:txBody>
      </p:sp>
    </p:spTree>
    <p:extLst>
      <p:ext uri="{BB962C8B-B14F-4D97-AF65-F5344CB8AC3E}">
        <p14:creationId xmlns:p14="http://schemas.microsoft.com/office/powerpoint/2010/main" val="3881990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z="2600" b="1" dirty="0" smtClean="0">
                <a:effectLst>
                  <a:outerShdw blurRad="38100" dist="38100" dir="2700000" algn="tl">
                    <a:srgbClr val="000000">
                      <a:alpha val="43137"/>
                    </a:srgbClr>
                  </a:outerShdw>
                </a:effectLst>
              </a:rPr>
              <a:t>442 – </a:t>
            </a:r>
            <a:r>
              <a:rPr lang="de-CH" sz="2600" b="1" dirty="0" err="1" smtClean="0">
                <a:effectLst>
                  <a:outerShdw blurRad="38100" dist="38100" dir="2700000" algn="tl">
                    <a:srgbClr val="000000">
                      <a:alpha val="43137"/>
                    </a:srgbClr>
                  </a:outerShdw>
                </a:effectLst>
              </a:rPr>
              <a:t>Procedure</a:t>
            </a:r>
            <a:r>
              <a:rPr lang="de-CH" sz="2600" b="1" dirty="0" smtClean="0">
                <a:effectLst>
                  <a:outerShdw blurRad="38100" dist="38100" dir="2700000" algn="tl">
                    <a:srgbClr val="000000">
                      <a:alpha val="43137"/>
                    </a:srgbClr>
                  </a:outerShdw>
                </a:effectLst>
              </a:rPr>
              <a:t> </a:t>
            </a:r>
            <a:r>
              <a:rPr lang="de-CH" sz="2600" b="1" dirty="0" err="1" smtClean="0">
                <a:effectLst>
                  <a:outerShdw blurRad="38100" dist="38100" dir="2700000" algn="tl">
                    <a:srgbClr val="000000">
                      <a:alpha val="43137"/>
                    </a:srgbClr>
                  </a:outerShdw>
                </a:effectLst>
              </a:rPr>
              <a:t>for</a:t>
            </a:r>
            <a:r>
              <a:rPr lang="de-CH" sz="2600" b="1" dirty="0" smtClean="0">
                <a:effectLst>
                  <a:outerShdw blurRad="38100" dist="38100" dir="2700000" algn="tl">
                    <a:srgbClr val="000000">
                      <a:alpha val="43137"/>
                    </a:srgbClr>
                  </a:outerShdw>
                </a:effectLst>
              </a:rPr>
              <a:t> </a:t>
            </a:r>
            <a:r>
              <a:rPr lang="de-CH" sz="2600" b="1" dirty="0" err="1" smtClean="0">
                <a:effectLst>
                  <a:outerShdw blurRad="38100" dist="38100" dir="2700000" algn="tl">
                    <a:srgbClr val="000000">
                      <a:alpha val="43137"/>
                    </a:srgbClr>
                  </a:outerShdw>
                </a:effectLst>
              </a:rPr>
              <a:t>Conducting</a:t>
            </a:r>
            <a:r>
              <a:rPr lang="de-CH" sz="2600" b="1" dirty="0" smtClean="0">
                <a:effectLst>
                  <a:outerShdw blurRad="38100" dist="38100" dir="2700000" algn="tl">
                    <a:srgbClr val="000000">
                      <a:alpha val="43137"/>
                    </a:srgbClr>
                  </a:outerShdw>
                </a:effectLst>
              </a:rPr>
              <a:t> Face-Offs</a:t>
            </a:r>
            <a:endParaRPr lang="de-CH" sz="2600" b="1" dirty="0">
              <a:effectLst>
                <a:outerShdw blurRad="38100" dist="38100" dir="2700000" algn="tl">
                  <a:srgbClr val="000000">
                    <a:alpha val="43137"/>
                  </a:srgbClr>
                </a:outerShdw>
              </a:effectLst>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1835" y="2400300"/>
            <a:ext cx="3992384" cy="2592388"/>
          </a:xfrm>
        </p:spPr>
      </p:pic>
      <p:sp>
        <p:nvSpPr>
          <p:cNvPr id="4" name="Slide Number Placeholder 3"/>
          <p:cNvSpPr>
            <a:spLocks noGrp="1"/>
          </p:cNvSpPr>
          <p:nvPr>
            <p:ph type="sldNum" sz="quarter" idx="11"/>
          </p:nvPr>
        </p:nvSpPr>
        <p:spPr/>
        <p:txBody>
          <a:bodyPr/>
          <a:lstStyle/>
          <a:p>
            <a:fld id="{F9535523-8ECD-4DBD-B2EF-811C31DF4F52}" type="slidenum">
              <a:rPr lang="en-US" smtClean="0"/>
              <a:t>20</a:t>
            </a:fld>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1627346531"/>
              </p:ext>
            </p:extLst>
          </p:nvPr>
        </p:nvGraphicFramePr>
        <p:xfrm>
          <a:off x="433388" y="1168400"/>
          <a:ext cx="3824287" cy="3942080"/>
        </p:xfrm>
        <a:graphic>
          <a:graphicData uri="http://schemas.openxmlformats.org/drawingml/2006/table">
            <a:tbl>
              <a:tblPr firstRow="1" bandRow="1">
                <a:tableStyleId>{5C22544A-7EE6-4342-B048-85BDC9FD1C3A}</a:tableStyleId>
              </a:tblPr>
              <a:tblGrid>
                <a:gridCol w="3824287"/>
              </a:tblGrid>
              <a:tr h="370840">
                <a:tc>
                  <a:txBody>
                    <a:bodyPr/>
                    <a:lstStyle/>
                    <a:p>
                      <a:r>
                        <a:rPr lang="de-CH" dirty="0" err="1" smtClean="0"/>
                        <a:t>Current</a:t>
                      </a:r>
                      <a:r>
                        <a:rPr lang="de-CH" dirty="0" smtClean="0"/>
                        <a:t> </a:t>
                      </a:r>
                      <a:r>
                        <a:rPr lang="de-CH" dirty="0" err="1" smtClean="0"/>
                        <a:t>Rule</a:t>
                      </a:r>
                      <a:r>
                        <a:rPr lang="de-CH" dirty="0" smtClean="0"/>
                        <a:t> &amp; The</a:t>
                      </a:r>
                      <a:r>
                        <a:rPr lang="de-CH" baseline="0" dirty="0" smtClean="0"/>
                        <a:t> New </a:t>
                      </a:r>
                      <a:r>
                        <a:rPr lang="de-CH" baseline="0" dirty="0" err="1" smtClean="0"/>
                        <a:t>Rule</a:t>
                      </a:r>
                      <a:endParaRPr lang="de-CH" dirty="0"/>
                    </a:p>
                  </a:txBody>
                  <a:tcPr/>
                </a:tc>
              </a:tr>
              <a:tr h="370840">
                <a:tc>
                  <a:txBody>
                    <a:bodyPr/>
                    <a:lstStyle/>
                    <a:p>
                      <a:pPr marL="266700" marR="0" indent="-266700" algn="l" defTabSz="457200" rtl="0" eaLnBrk="1" fontAlgn="auto" latinLnBrk="0" hangingPunct="1">
                        <a:lnSpc>
                          <a:spcPct val="100000"/>
                        </a:lnSpc>
                        <a:spcBef>
                          <a:spcPts val="0"/>
                        </a:spcBef>
                        <a:spcAft>
                          <a:spcPts val="0"/>
                        </a:spcAft>
                        <a:buClrTx/>
                        <a:buSzTx/>
                        <a:buFontTx/>
                        <a:buNone/>
                        <a:tabLst/>
                        <a:defRPr/>
                      </a:pPr>
                      <a:r>
                        <a:rPr lang="en-GB" noProof="0" dirty="0" smtClean="0">
                          <a:solidFill>
                            <a:schemeClr val="accent5"/>
                          </a:solidFill>
                        </a:rPr>
                        <a:t>c)</a:t>
                      </a:r>
                      <a:r>
                        <a:rPr lang="en-GB" baseline="0" noProof="0" dirty="0" smtClean="0">
                          <a:solidFill>
                            <a:schemeClr val="accent5"/>
                          </a:solidFill>
                        </a:rPr>
                        <a:t> </a:t>
                      </a:r>
                      <a:r>
                        <a:rPr lang="en-GB" noProof="0" dirty="0" smtClean="0">
                          <a:solidFill>
                            <a:schemeClr val="accent5"/>
                          </a:solidFill>
                        </a:rPr>
                        <a:t>The player of the attacking team in his attacking half of the rink shall place his stick on the ice first followed immediately by the player of the defending team.</a:t>
                      </a:r>
                      <a:endParaRPr lang="de-CH" baseline="0" dirty="0" smtClean="0">
                        <a:solidFill>
                          <a:schemeClr val="accent5"/>
                        </a:solidFill>
                      </a:endParaRPr>
                    </a:p>
                  </a:txBody>
                  <a:tcPr>
                    <a:solidFill>
                      <a:schemeClr val="bg2">
                        <a:lumMod val="40000"/>
                        <a:lumOff val="60000"/>
                      </a:schemeClr>
                    </a:solidFill>
                  </a:tcPr>
                </a:tc>
              </a:tr>
              <a:tr h="370840">
                <a:tc>
                  <a:txBody>
                    <a:bodyPr/>
                    <a:lstStyle/>
                    <a:p>
                      <a:pPr marL="266700" marR="0" indent="-266700" algn="l" defTabSz="457200" rtl="0" eaLnBrk="1" fontAlgn="auto" latinLnBrk="0" hangingPunct="1">
                        <a:lnSpc>
                          <a:spcPct val="100000"/>
                        </a:lnSpc>
                        <a:spcBef>
                          <a:spcPts val="0"/>
                        </a:spcBef>
                        <a:spcAft>
                          <a:spcPts val="0"/>
                        </a:spcAft>
                        <a:buClrTx/>
                        <a:buSzTx/>
                        <a:buFontTx/>
                        <a:buNone/>
                        <a:tabLst/>
                        <a:defRPr/>
                      </a:pPr>
                      <a:r>
                        <a:rPr lang="en-GB" noProof="0" dirty="0" smtClean="0">
                          <a:solidFill>
                            <a:schemeClr val="accent5"/>
                          </a:solidFill>
                        </a:rPr>
                        <a:t>c)</a:t>
                      </a:r>
                      <a:r>
                        <a:rPr lang="en-GB" baseline="0" noProof="0" dirty="0" smtClean="0">
                          <a:solidFill>
                            <a:schemeClr val="accent5"/>
                          </a:solidFill>
                        </a:rPr>
                        <a:t> </a:t>
                      </a:r>
                      <a:r>
                        <a:rPr lang="en-GB" noProof="0" dirty="0" smtClean="0">
                          <a:solidFill>
                            <a:schemeClr val="accent5"/>
                          </a:solidFill>
                        </a:rPr>
                        <a:t>The player of the </a:t>
                      </a:r>
                      <a:r>
                        <a:rPr lang="en-GB" b="1" i="1" u="sng" noProof="0" dirty="0" smtClean="0">
                          <a:solidFill>
                            <a:schemeClr val="accent5"/>
                          </a:solidFill>
                        </a:rPr>
                        <a:t>defending</a:t>
                      </a:r>
                      <a:r>
                        <a:rPr lang="en-GB" noProof="0" dirty="0" smtClean="0">
                          <a:solidFill>
                            <a:schemeClr val="accent5"/>
                          </a:solidFill>
                        </a:rPr>
                        <a:t> team in his </a:t>
                      </a:r>
                      <a:r>
                        <a:rPr lang="en-GB" b="1" i="1" u="sng" noProof="0" dirty="0" smtClean="0">
                          <a:solidFill>
                            <a:schemeClr val="accent5"/>
                          </a:solidFill>
                        </a:rPr>
                        <a:t>defending</a:t>
                      </a:r>
                      <a:r>
                        <a:rPr lang="en-GB" noProof="0" dirty="0" smtClean="0">
                          <a:solidFill>
                            <a:schemeClr val="accent5"/>
                          </a:solidFill>
                        </a:rPr>
                        <a:t> half of the rink shall place his stick on the ice first followed immediately by the player of the </a:t>
                      </a:r>
                      <a:r>
                        <a:rPr lang="en-GB" b="1" i="1" u="sng" noProof="0" dirty="0" smtClean="0">
                          <a:solidFill>
                            <a:schemeClr val="accent5"/>
                          </a:solidFill>
                        </a:rPr>
                        <a:t>attacking</a:t>
                      </a:r>
                      <a:r>
                        <a:rPr lang="en-GB" noProof="0" dirty="0" smtClean="0">
                          <a:solidFill>
                            <a:schemeClr val="accent5"/>
                          </a:solidFill>
                        </a:rPr>
                        <a:t> team.</a:t>
                      </a:r>
                      <a:endParaRPr lang="de-CH" baseline="0" dirty="0" smtClean="0">
                        <a:solidFill>
                          <a:schemeClr val="accent5"/>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de-CH" baseline="0" noProof="0" dirty="0" smtClean="0">
                        <a:solidFill>
                          <a:schemeClr val="accent5"/>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CH" b="1" i="0" u="none" baseline="0" dirty="0" err="1" smtClean="0">
                          <a:solidFill>
                            <a:schemeClr val="accent5"/>
                          </a:solidFill>
                          <a:effectLst>
                            <a:outerShdw blurRad="38100" dist="38100" dir="2700000" algn="tl">
                              <a:srgbClr val="000000">
                                <a:alpha val="43137"/>
                              </a:srgbClr>
                            </a:outerShdw>
                          </a:effectLst>
                        </a:rPr>
                        <a:t>Approved</a:t>
                      </a:r>
                      <a:endParaRPr lang="de-CH" b="1" i="0" u="none" baseline="0" dirty="0" smtClean="0">
                        <a:solidFill>
                          <a:schemeClr val="accent5"/>
                        </a:solidFill>
                        <a:effectLst>
                          <a:outerShdw blurRad="38100" dist="38100" dir="2700000" algn="tl">
                            <a:srgbClr val="000000">
                              <a:alpha val="43137"/>
                            </a:srgbClr>
                          </a:outerShdw>
                        </a:effectLst>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val="70005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z="2600" b="1" dirty="0" smtClean="0">
                <a:effectLst>
                  <a:outerShdw blurRad="38100" dist="38100" dir="2700000" algn="tl">
                    <a:srgbClr val="000000">
                      <a:alpha val="43137"/>
                    </a:srgbClr>
                  </a:outerShdw>
                </a:effectLst>
              </a:rPr>
              <a:t>460 - </a:t>
            </a:r>
            <a:r>
              <a:rPr lang="de-CH" sz="2600" b="1" dirty="0" err="1" smtClean="0">
                <a:effectLst>
                  <a:outerShdw blurRad="38100" dist="38100" dir="2700000" algn="tl">
                    <a:srgbClr val="000000">
                      <a:alpha val="43137"/>
                    </a:srgbClr>
                  </a:outerShdw>
                </a:effectLst>
              </a:rPr>
              <a:t>Icing</a:t>
            </a:r>
            <a:r>
              <a:rPr lang="de-CH" sz="2600" b="1" dirty="0" smtClean="0">
                <a:effectLst>
                  <a:outerShdw blurRad="38100" dist="38100" dir="2700000" algn="tl">
                    <a:srgbClr val="000000">
                      <a:alpha val="43137"/>
                    </a:srgbClr>
                  </a:outerShdw>
                </a:effectLst>
              </a:rPr>
              <a:t> </a:t>
            </a:r>
            <a:r>
              <a:rPr lang="de-CH" sz="2600" b="1" dirty="0" err="1">
                <a:effectLst>
                  <a:outerShdw blurRad="38100" dist="38100" dir="2700000" algn="tl">
                    <a:srgbClr val="000000">
                      <a:alpha val="43137"/>
                    </a:srgbClr>
                  </a:outerShdw>
                </a:effectLst>
              </a:rPr>
              <a:t>the</a:t>
            </a:r>
            <a:r>
              <a:rPr lang="de-CH" sz="2600" b="1" dirty="0">
                <a:effectLst>
                  <a:outerShdw blurRad="38100" dist="38100" dir="2700000" algn="tl">
                    <a:srgbClr val="000000">
                      <a:alpha val="43137"/>
                    </a:srgbClr>
                  </a:outerShdw>
                </a:effectLst>
              </a:rPr>
              <a:t> </a:t>
            </a:r>
            <a:r>
              <a:rPr lang="de-CH" sz="2600" b="1" dirty="0" smtClean="0">
                <a:effectLst>
                  <a:outerShdw blurRad="38100" dist="38100" dir="2700000" algn="tl">
                    <a:srgbClr val="000000">
                      <a:alpha val="43137"/>
                    </a:srgbClr>
                  </a:outerShdw>
                </a:effectLst>
              </a:rPr>
              <a:t>Puck: Hybrid </a:t>
            </a:r>
            <a:r>
              <a:rPr lang="de-CH" sz="2600" b="1" dirty="0" err="1" smtClean="0">
                <a:effectLst>
                  <a:outerShdw blurRad="38100" dist="38100" dir="2700000" algn="tl">
                    <a:srgbClr val="000000">
                      <a:alpha val="43137"/>
                    </a:srgbClr>
                  </a:outerShdw>
                </a:effectLst>
              </a:rPr>
              <a:t>Icing</a:t>
            </a:r>
            <a:r>
              <a:rPr lang="de-CH" sz="2600" b="1" dirty="0" smtClean="0">
                <a:effectLst>
                  <a:outerShdw blurRad="38100" dist="38100" dir="2700000" algn="tl">
                    <a:srgbClr val="000000">
                      <a:alpha val="43137"/>
                    </a:srgbClr>
                  </a:outerShdw>
                </a:effectLst>
              </a:rPr>
              <a:t> </a:t>
            </a:r>
            <a:endParaRPr lang="de-CH" sz="2600" dirty="0"/>
          </a:p>
        </p:txBody>
      </p:sp>
      <p:sp>
        <p:nvSpPr>
          <p:cNvPr id="3" name="Content Placeholder 2"/>
          <p:cNvSpPr>
            <a:spLocks noGrp="1"/>
          </p:cNvSpPr>
          <p:nvPr>
            <p:ph idx="1"/>
          </p:nvPr>
        </p:nvSpPr>
        <p:spPr>
          <a:xfrm>
            <a:off x="419740" y="1154752"/>
            <a:ext cx="7938105" cy="4024086"/>
          </a:xfrm>
        </p:spPr>
        <p:txBody>
          <a:bodyPr/>
          <a:lstStyle/>
          <a:p>
            <a:pPr marL="0" indent="0">
              <a:buNone/>
            </a:pPr>
            <a:r>
              <a:rPr lang="en-GB" sz="1700" dirty="0" smtClean="0">
                <a:solidFill>
                  <a:schemeClr val="accent5"/>
                </a:solidFill>
              </a:rPr>
              <a:t>For </a:t>
            </a:r>
            <a:r>
              <a:rPr lang="en-GB" sz="1700" dirty="0">
                <a:solidFill>
                  <a:schemeClr val="accent5"/>
                </a:solidFill>
              </a:rPr>
              <a:t>the purpose of interpretation of the rule, there are </a:t>
            </a:r>
            <a:r>
              <a:rPr lang="en-GB" sz="1700" dirty="0" smtClean="0">
                <a:solidFill>
                  <a:schemeClr val="accent5"/>
                </a:solidFill>
              </a:rPr>
              <a:t>two judgments </a:t>
            </a:r>
            <a:r>
              <a:rPr lang="en-GB" sz="1700" dirty="0">
                <a:solidFill>
                  <a:schemeClr val="accent5"/>
                </a:solidFill>
              </a:rPr>
              <a:t>required for "icing the puck". </a:t>
            </a:r>
            <a:endParaRPr lang="en-GB" sz="1700" dirty="0" smtClean="0">
              <a:solidFill>
                <a:schemeClr val="accent5"/>
              </a:solidFill>
            </a:endParaRPr>
          </a:p>
          <a:p>
            <a:pPr marL="0" indent="0">
              <a:buNone/>
            </a:pPr>
            <a:r>
              <a:rPr lang="en-GB" sz="1700" dirty="0" smtClean="0">
                <a:solidFill>
                  <a:schemeClr val="accent5"/>
                </a:solidFill>
              </a:rPr>
              <a:t>1). The </a:t>
            </a:r>
            <a:r>
              <a:rPr lang="en-GB" sz="1700" dirty="0">
                <a:solidFill>
                  <a:schemeClr val="accent5"/>
                </a:solidFill>
              </a:rPr>
              <a:t>Linesman must </a:t>
            </a:r>
            <a:r>
              <a:rPr lang="en-GB" sz="1700" dirty="0" smtClean="0">
                <a:solidFill>
                  <a:schemeClr val="accent5"/>
                </a:solidFill>
              </a:rPr>
              <a:t>first determine </a:t>
            </a:r>
            <a:r>
              <a:rPr lang="en-GB" sz="1700" dirty="0">
                <a:solidFill>
                  <a:schemeClr val="accent5"/>
                </a:solidFill>
              </a:rPr>
              <a:t>that the puck will cross the goal line. Once the </a:t>
            </a:r>
            <a:r>
              <a:rPr lang="en-GB" sz="1700" dirty="0" smtClean="0">
                <a:solidFill>
                  <a:schemeClr val="accent5"/>
                </a:solidFill>
              </a:rPr>
              <a:t>Linesman determines </a:t>
            </a:r>
            <a:r>
              <a:rPr lang="en-GB" sz="1700" dirty="0">
                <a:solidFill>
                  <a:schemeClr val="accent5"/>
                </a:solidFill>
              </a:rPr>
              <a:t>that the puck will cross the goal line, icing is </a:t>
            </a:r>
            <a:r>
              <a:rPr lang="en-GB" sz="1700" dirty="0" smtClean="0">
                <a:solidFill>
                  <a:schemeClr val="accent5"/>
                </a:solidFill>
              </a:rPr>
              <a:t>completed upon </a:t>
            </a:r>
            <a:r>
              <a:rPr lang="en-GB" sz="1700" dirty="0">
                <a:solidFill>
                  <a:schemeClr val="accent5"/>
                </a:solidFill>
              </a:rPr>
              <a:t>the determination as to which player (attacking or </a:t>
            </a:r>
            <a:r>
              <a:rPr lang="en-GB" sz="1700" dirty="0" smtClean="0">
                <a:solidFill>
                  <a:schemeClr val="accent5"/>
                </a:solidFill>
              </a:rPr>
              <a:t>defending) would </a:t>
            </a:r>
            <a:r>
              <a:rPr lang="en-GB" sz="1700" dirty="0">
                <a:solidFill>
                  <a:schemeClr val="accent5"/>
                </a:solidFill>
              </a:rPr>
              <a:t>first touch the puck. This decision by the Linesman will be </a:t>
            </a:r>
            <a:r>
              <a:rPr lang="en-GB" sz="1700" dirty="0" smtClean="0">
                <a:solidFill>
                  <a:schemeClr val="accent5"/>
                </a:solidFill>
              </a:rPr>
              <a:t>made by </a:t>
            </a:r>
            <a:r>
              <a:rPr lang="en-GB" sz="1700" dirty="0">
                <a:solidFill>
                  <a:schemeClr val="accent5"/>
                </a:solidFill>
              </a:rPr>
              <a:t>no later than the instant the first player reaches the end zone </a:t>
            </a:r>
            <a:r>
              <a:rPr lang="en-GB" sz="1700" dirty="0" smtClean="0">
                <a:solidFill>
                  <a:schemeClr val="accent5"/>
                </a:solidFill>
              </a:rPr>
              <a:t>faceoff spots, </a:t>
            </a:r>
            <a:r>
              <a:rPr lang="en-GB" sz="1700" dirty="0">
                <a:solidFill>
                  <a:schemeClr val="accent5"/>
                </a:solidFill>
              </a:rPr>
              <a:t>with the player's skate being the determining factor. </a:t>
            </a:r>
            <a:endParaRPr lang="en-GB" sz="1700" dirty="0" smtClean="0">
              <a:solidFill>
                <a:schemeClr val="accent5"/>
              </a:solidFill>
            </a:endParaRPr>
          </a:p>
          <a:p>
            <a:pPr marL="0" indent="0">
              <a:buNone/>
            </a:pPr>
            <a:r>
              <a:rPr lang="en-GB" sz="1700" dirty="0" smtClean="0">
                <a:solidFill>
                  <a:schemeClr val="accent5"/>
                </a:solidFill>
              </a:rPr>
              <a:t>2). Should the </a:t>
            </a:r>
            <a:r>
              <a:rPr lang="en-GB" sz="1700" dirty="0">
                <a:solidFill>
                  <a:schemeClr val="accent5"/>
                </a:solidFill>
              </a:rPr>
              <a:t>puck be shot down the ice in such a manner that it travels </a:t>
            </a:r>
            <a:r>
              <a:rPr lang="en-GB" sz="1700" dirty="0" smtClean="0">
                <a:solidFill>
                  <a:schemeClr val="accent5"/>
                </a:solidFill>
              </a:rPr>
              <a:t>around the </a:t>
            </a:r>
            <a:r>
              <a:rPr lang="en-GB" sz="1700" dirty="0">
                <a:solidFill>
                  <a:schemeClr val="accent5"/>
                </a:solidFill>
              </a:rPr>
              <a:t>boards and/or back towards the end zone face-off </a:t>
            </a:r>
            <a:r>
              <a:rPr lang="en-GB" sz="1700" dirty="0" smtClean="0">
                <a:solidFill>
                  <a:schemeClr val="accent5"/>
                </a:solidFill>
              </a:rPr>
              <a:t>spots</a:t>
            </a:r>
            <a:r>
              <a:rPr lang="en-GB" sz="1700" dirty="0">
                <a:solidFill>
                  <a:schemeClr val="accent5"/>
                </a:solidFill>
              </a:rPr>
              <a:t>, the </a:t>
            </a:r>
            <a:r>
              <a:rPr lang="en-GB" sz="1700" dirty="0" smtClean="0">
                <a:solidFill>
                  <a:schemeClr val="accent5"/>
                </a:solidFill>
              </a:rPr>
              <a:t>same procedure </a:t>
            </a:r>
            <a:r>
              <a:rPr lang="en-GB" sz="1700" dirty="0">
                <a:solidFill>
                  <a:schemeClr val="accent5"/>
                </a:solidFill>
              </a:rPr>
              <a:t>shall be in effect in that the Linesman shall </a:t>
            </a:r>
            <a:r>
              <a:rPr lang="en-GB" sz="1700" dirty="0" smtClean="0">
                <a:solidFill>
                  <a:schemeClr val="accent5"/>
                </a:solidFill>
              </a:rPr>
              <a:t>determine within </a:t>
            </a:r>
            <a:r>
              <a:rPr lang="en-GB" sz="1700" dirty="0">
                <a:solidFill>
                  <a:schemeClr val="accent5"/>
                </a:solidFill>
              </a:rPr>
              <a:t>a similar distance as to who will have touched the puck </a:t>
            </a:r>
            <a:r>
              <a:rPr lang="en-GB" sz="1700" dirty="0" smtClean="0">
                <a:solidFill>
                  <a:schemeClr val="accent5"/>
                </a:solidFill>
              </a:rPr>
              <a:t>first. For </a:t>
            </a:r>
            <a:r>
              <a:rPr lang="en-GB" sz="1700" dirty="0">
                <a:solidFill>
                  <a:schemeClr val="accent5"/>
                </a:solidFill>
              </a:rPr>
              <a:t>clarification, the determining factor is which player would </a:t>
            </a:r>
            <a:r>
              <a:rPr lang="en-GB" sz="1700" dirty="0" smtClean="0">
                <a:solidFill>
                  <a:schemeClr val="accent5"/>
                </a:solidFill>
              </a:rPr>
              <a:t>first touch </a:t>
            </a:r>
            <a:r>
              <a:rPr lang="en-GB" sz="1700" dirty="0">
                <a:solidFill>
                  <a:schemeClr val="accent5"/>
                </a:solidFill>
              </a:rPr>
              <a:t>the puck, not which player would first reach the end zone </a:t>
            </a:r>
            <a:r>
              <a:rPr lang="en-GB" sz="1700" dirty="0" smtClean="0">
                <a:solidFill>
                  <a:schemeClr val="accent5"/>
                </a:solidFill>
              </a:rPr>
              <a:t>faceoff </a:t>
            </a:r>
            <a:r>
              <a:rPr lang="en-GB" sz="1700" dirty="0" err="1" smtClean="0">
                <a:solidFill>
                  <a:schemeClr val="accent5"/>
                </a:solidFill>
              </a:rPr>
              <a:t>sp</a:t>
            </a:r>
            <a:r>
              <a:rPr lang="de-CH" sz="1700" dirty="0" err="1" smtClean="0">
                <a:solidFill>
                  <a:schemeClr val="accent5"/>
                </a:solidFill>
              </a:rPr>
              <a:t>ots</a:t>
            </a:r>
            <a:r>
              <a:rPr lang="de-CH" sz="1700" dirty="0" smtClean="0">
                <a:solidFill>
                  <a:schemeClr val="accent5"/>
                </a:solidFill>
              </a:rPr>
              <a:t>. </a:t>
            </a:r>
            <a:r>
              <a:rPr lang="en-GB" sz="1700" dirty="0" smtClean="0">
                <a:solidFill>
                  <a:schemeClr val="accent5"/>
                </a:solidFill>
              </a:rPr>
              <a:t>If </a:t>
            </a:r>
            <a:r>
              <a:rPr lang="en-GB" sz="1700" dirty="0">
                <a:solidFill>
                  <a:schemeClr val="accent5"/>
                </a:solidFill>
              </a:rPr>
              <a:t>the race for the puck is too close to determine by the time </a:t>
            </a:r>
            <a:r>
              <a:rPr lang="en-GB" sz="1700" dirty="0" smtClean="0">
                <a:solidFill>
                  <a:schemeClr val="accent5"/>
                </a:solidFill>
              </a:rPr>
              <a:t>the first players </a:t>
            </a:r>
            <a:r>
              <a:rPr lang="en-GB" sz="1700" dirty="0">
                <a:solidFill>
                  <a:schemeClr val="accent5"/>
                </a:solidFill>
              </a:rPr>
              <a:t>reaches the end zone face-off </a:t>
            </a:r>
            <a:r>
              <a:rPr lang="en-GB" sz="1700" dirty="0" smtClean="0">
                <a:solidFill>
                  <a:schemeClr val="accent5"/>
                </a:solidFill>
              </a:rPr>
              <a:t>spots</a:t>
            </a:r>
            <a:r>
              <a:rPr lang="en-GB" sz="1700" dirty="0">
                <a:solidFill>
                  <a:schemeClr val="accent5"/>
                </a:solidFill>
              </a:rPr>
              <a:t>, icing shall be </a:t>
            </a:r>
            <a:r>
              <a:rPr lang="en-GB" sz="1700" dirty="0" smtClean="0">
                <a:solidFill>
                  <a:schemeClr val="accent5"/>
                </a:solidFill>
              </a:rPr>
              <a:t>called.</a:t>
            </a:r>
          </a:p>
          <a:p>
            <a:pPr marL="0" indent="0">
              <a:buNone/>
            </a:pPr>
            <a:r>
              <a:rPr lang="de-CH" sz="1800" b="1" dirty="0" err="1" smtClean="0">
                <a:solidFill>
                  <a:schemeClr val="accent5"/>
                </a:solidFill>
                <a:effectLst>
                  <a:outerShdw blurRad="38100" dist="38100" dir="2700000" algn="tl">
                    <a:srgbClr val="000000">
                      <a:alpha val="43137"/>
                    </a:srgbClr>
                  </a:outerShdw>
                </a:effectLst>
              </a:rPr>
              <a:t>Approved</a:t>
            </a:r>
            <a:endParaRPr lang="en-GB" sz="1800" b="1" dirty="0">
              <a:solidFill>
                <a:schemeClr val="accent5"/>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F9535523-8ECD-4DBD-B2EF-811C31DF4F52}" type="slidenum">
              <a:rPr lang="en-US" smtClean="0">
                <a:solidFill>
                  <a:srgbClr val="000000">
                    <a:lumMod val="50000"/>
                    <a:lumOff val="50000"/>
                  </a:srgbClr>
                </a:solidFill>
              </a:rPr>
              <a:pPr/>
              <a:t>21</a:t>
            </a:fld>
            <a:endParaRPr lang="en-US" dirty="0">
              <a:solidFill>
                <a:srgbClr val="000000">
                  <a:lumMod val="50000"/>
                  <a:lumOff val="50000"/>
                </a:srgbClr>
              </a:solidFill>
            </a:endParaRPr>
          </a:p>
        </p:txBody>
      </p:sp>
    </p:spTree>
    <p:extLst>
      <p:ext uri="{BB962C8B-B14F-4D97-AF65-F5344CB8AC3E}">
        <p14:creationId xmlns:p14="http://schemas.microsoft.com/office/powerpoint/2010/main" val="1411023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z="2600" b="1" dirty="0" smtClean="0">
                <a:effectLst>
                  <a:outerShdw blurRad="38100" dist="38100" dir="2700000" algn="tl">
                    <a:srgbClr val="000000">
                      <a:alpha val="43137"/>
                    </a:srgbClr>
                  </a:outerShdw>
                </a:effectLst>
              </a:rPr>
              <a:t>460 – </a:t>
            </a:r>
            <a:r>
              <a:rPr lang="de-CH" sz="2600" b="1" dirty="0" err="1" smtClean="0">
                <a:effectLst>
                  <a:outerShdw blurRad="38100" dist="38100" dir="2700000" algn="tl">
                    <a:srgbClr val="000000">
                      <a:alpha val="43137"/>
                    </a:srgbClr>
                  </a:outerShdw>
                </a:effectLst>
              </a:rPr>
              <a:t>Icing</a:t>
            </a:r>
            <a:r>
              <a:rPr lang="de-CH" sz="2600" b="1" dirty="0" smtClean="0">
                <a:effectLst>
                  <a:outerShdw blurRad="38100" dist="38100" dir="2700000" algn="tl">
                    <a:srgbClr val="000000">
                      <a:alpha val="43137"/>
                    </a:srgbClr>
                  </a:outerShdw>
                </a:effectLst>
              </a:rPr>
              <a:t> </a:t>
            </a:r>
            <a:r>
              <a:rPr lang="de-CH" sz="2600" b="1" dirty="0" err="1" smtClean="0">
                <a:effectLst>
                  <a:outerShdw blurRad="38100" dist="38100" dir="2700000" algn="tl">
                    <a:srgbClr val="000000">
                      <a:alpha val="43137"/>
                    </a:srgbClr>
                  </a:outerShdw>
                </a:effectLst>
              </a:rPr>
              <a:t>the</a:t>
            </a:r>
            <a:r>
              <a:rPr lang="de-CH" sz="2600" b="1" dirty="0" smtClean="0">
                <a:effectLst>
                  <a:outerShdw blurRad="38100" dist="38100" dir="2700000" algn="tl">
                    <a:srgbClr val="000000">
                      <a:alpha val="43137"/>
                    </a:srgbClr>
                  </a:outerShdw>
                </a:effectLst>
              </a:rPr>
              <a:t> Puck: Hybrid </a:t>
            </a:r>
            <a:r>
              <a:rPr lang="de-CH" sz="2600" b="1" dirty="0" err="1" smtClean="0">
                <a:effectLst>
                  <a:outerShdw blurRad="38100" dist="38100" dir="2700000" algn="tl">
                    <a:srgbClr val="000000">
                      <a:alpha val="43137"/>
                    </a:srgbClr>
                  </a:outerShdw>
                </a:effectLst>
              </a:rPr>
              <a:t>Icing</a:t>
            </a:r>
            <a:r>
              <a:rPr lang="de-CH" sz="2600" b="1" dirty="0" smtClean="0">
                <a:effectLst>
                  <a:outerShdw blurRad="38100" dist="38100" dir="2700000" algn="tl">
                    <a:srgbClr val="000000">
                      <a:alpha val="43137"/>
                    </a:srgbClr>
                  </a:outerShdw>
                </a:effectLst>
              </a:rPr>
              <a:t> #1 </a:t>
            </a:r>
            <a:endParaRPr lang="de-CH" sz="2600" dirty="0"/>
          </a:p>
        </p:txBody>
      </p:sp>
      <p:sp>
        <p:nvSpPr>
          <p:cNvPr id="4" name="Slide Number Placeholder 3"/>
          <p:cNvSpPr>
            <a:spLocks noGrp="1"/>
          </p:cNvSpPr>
          <p:nvPr>
            <p:ph type="sldNum" sz="quarter" idx="11"/>
          </p:nvPr>
        </p:nvSpPr>
        <p:spPr/>
        <p:txBody>
          <a:bodyPr/>
          <a:lstStyle/>
          <a:p>
            <a:fld id="{F9535523-8ECD-4DBD-B2EF-811C31DF4F52}" type="slidenum">
              <a:rPr lang="en-US" smtClean="0">
                <a:solidFill>
                  <a:srgbClr val="000000">
                    <a:lumMod val="50000"/>
                    <a:lumOff val="50000"/>
                  </a:srgbClr>
                </a:solidFill>
              </a:rPr>
              <a:pPr/>
              <a:t>22</a:t>
            </a:fld>
            <a:endParaRPr lang="en-US" dirty="0">
              <a:solidFill>
                <a:srgbClr val="000000">
                  <a:lumMod val="50000"/>
                  <a:lumOff val="50000"/>
                </a:srgbClr>
              </a:solidFill>
            </a:endParaRPr>
          </a:p>
        </p:txBody>
      </p:sp>
      <p:pic>
        <p:nvPicPr>
          <p:cNvPr id="5" name="Picture 4"/>
          <p:cNvPicPr/>
          <p:nvPr/>
        </p:nvPicPr>
        <p:blipFill>
          <a:blip r:embed="rId2">
            <a:clrChange>
              <a:clrFrom>
                <a:srgbClr val="EEF3F9"/>
              </a:clrFrom>
              <a:clrTo>
                <a:srgbClr val="EEF3F9">
                  <a:alpha val="0"/>
                </a:srgbClr>
              </a:clrTo>
            </a:clrChange>
            <a:extLst>
              <a:ext uri="{28A0092B-C50C-407E-A947-70E740481C1C}">
                <a14:useLocalDpi xmlns:a14="http://schemas.microsoft.com/office/drawing/2010/main" val="0"/>
              </a:ext>
            </a:extLst>
          </a:blip>
          <a:stretch>
            <a:fillRect/>
          </a:stretch>
        </p:blipFill>
        <p:spPr>
          <a:xfrm rot="5400000">
            <a:off x="2287556" y="902517"/>
            <a:ext cx="4183245" cy="5544497"/>
          </a:xfrm>
          <a:prstGeom prst="rect">
            <a:avLst/>
          </a:prstGeom>
        </p:spPr>
      </p:pic>
      <p:sp>
        <p:nvSpPr>
          <p:cNvPr id="6" name="Oval 5"/>
          <p:cNvSpPr/>
          <p:nvPr/>
        </p:nvSpPr>
        <p:spPr bwMode="auto">
          <a:xfrm>
            <a:off x="2643186" y="3295649"/>
            <a:ext cx="219075" cy="238125"/>
          </a:xfrm>
          <a:prstGeom prst="ellipse">
            <a:avLst/>
          </a:prstGeom>
          <a:solidFill>
            <a:schemeClr val="accent5">
              <a:lumMod val="65000"/>
              <a:lumOff val="35000"/>
            </a:schemeClr>
          </a:solidFill>
          <a:ln w="19050" cap="flat" cmpd="sng" algn="ctr">
            <a:solidFill>
              <a:schemeClr val="accent5">
                <a:lumMod val="75000"/>
                <a:lumOff val="25000"/>
              </a:schemeClr>
            </a:solidFill>
            <a:prstDash val="solid"/>
            <a:round/>
            <a:headEnd type="none" w="med" len="med"/>
            <a:tailEnd type="none" w="med" len="med"/>
          </a:ln>
          <a:effectLst/>
        </p:spPr>
        <p:txBody>
          <a:bodyPr vert="horz" wrap="square" lIns="72000" tIns="0" rIns="72000" bIns="180000" numCol="1" rtlCol="0" anchor="t" anchorCtr="0" compatLnSpc="1">
            <a:prstTxWarp prst="textNoShape">
              <a:avLst/>
            </a:prstTxWarp>
          </a:bodyPr>
          <a:lstStyle/>
          <a:p>
            <a:r>
              <a:rPr lang="de-CH" sz="1400" b="1" dirty="0" smtClean="0">
                <a:solidFill>
                  <a:srgbClr val="FFFFFF"/>
                </a:solidFill>
              </a:rPr>
              <a:t>F</a:t>
            </a:r>
            <a:endParaRPr lang="de-CH" sz="1400" b="1" dirty="0">
              <a:solidFill>
                <a:srgbClr val="FFFFFF"/>
              </a:solidFill>
            </a:endParaRPr>
          </a:p>
        </p:txBody>
      </p:sp>
      <p:sp>
        <p:nvSpPr>
          <p:cNvPr id="7" name="Oval 6"/>
          <p:cNvSpPr/>
          <p:nvPr/>
        </p:nvSpPr>
        <p:spPr bwMode="auto">
          <a:xfrm>
            <a:off x="2562225" y="2771775"/>
            <a:ext cx="219075" cy="238125"/>
          </a:xfrm>
          <a:prstGeom prst="ellipse">
            <a:avLst/>
          </a:prstGeom>
          <a:solidFill>
            <a:schemeClr val="bg1">
              <a:lumMod val="75000"/>
            </a:schemeClr>
          </a:solidFill>
          <a:ln w="19050" cap="flat" cmpd="sng" algn="ctr">
            <a:solidFill>
              <a:schemeClr val="accent5"/>
            </a:solidFill>
            <a:prstDash val="solid"/>
            <a:round/>
            <a:headEnd type="none" w="med" len="med"/>
            <a:tailEnd type="none" w="med" len="med"/>
          </a:ln>
          <a:effectLst/>
        </p:spPr>
        <p:txBody>
          <a:bodyPr vert="horz" wrap="square" lIns="72000" tIns="0" rIns="72000" bIns="216000" numCol="1" rtlCol="0" anchor="t" anchorCtr="0" compatLnSpc="1">
            <a:prstTxWarp prst="textNoShape">
              <a:avLst/>
            </a:prstTxWarp>
          </a:bodyPr>
          <a:lstStyle/>
          <a:p>
            <a:r>
              <a:rPr lang="de-CH" sz="1400" b="1" dirty="0" smtClean="0">
                <a:solidFill>
                  <a:srgbClr val="000000"/>
                </a:solidFill>
              </a:rPr>
              <a:t>D</a:t>
            </a:r>
            <a:endParaRPr lang="de-CH" b="1" dirty="0">
              <a:solidFill>
                <a:srgbClr val="000000"/>
              </a:solidFill>
            </a:endParaRPr>
          </a:p>
        </p:txBody>
      </p:sp>
    </p:spTree>
    <p:extLst>
      <p:ext uri="{BB962C8B-B14F-4D97-AF65-F5344CB8AC3E}">
        <p14:creationId xmlns:p14="http://schemas.microsoft.com/office/powerpoint/2010/main" val="3547228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z="2600" b="1" dirty="0" smtClean="0">
                <a:effectLst>
                  <a:outerShdw blurRad="38100" dist="38100" dir="2700000" algn="tl">
                    <a:srgbClr val="000000">
                      <a:alpha val="43137"/>
                    </a:srgbClr>
                  </a:outerShdw>
                </a:effectLst>
              </a:rPr>
              <a:t>460 – </a:t>
            </a:r>
            <a:r>
              <a:rPr lang="de-CH" sz="2600" b="1" dirty="0" err="1" smtClean="0">
                <a:effectLst>
                  <a:outerShdw blurRad="38100" dist="38100" dir="2700000" algn="tl">
                    <a:srgbClr val="000000">
                      <a:alpha val="43137"/>
                    </a:srgbClr>
                  </a:outerShdw>
                </a:effectLst>
              </a:rPr>
              <a:t>Icing</a:t>
            </a:r>
            <a:r>
              <a:rPr lang="de-CH" sz="2600" b="1" dirty="0" smtClean="0">
                <a:effectLst>
                  <a:outerShdw blurRad="38100" dist="38100" dir="2700000" algn="tl">
                    <a:srgbClr val="000000">
                      <a:alpha val="43137"/>
                    </a:srgbClr>
                  </a:outerShdw>
                </a:effectLst>
              </a:rPr>
              <a:t> </a:t>
            </a:r>
            <a:r>
              <a:rPr lang="de-CH" sz="2600" b="1" dirty="0" err="1" smtClean="0">
                <a:effectLst>
                  <a:outerShdw blurRad="38100" dist="38100" dir="2700000" algn="tl">
                    <a:srgbClr val="000000">
                      <a:alpha val="43137"/>
                    </a:srgbClr>
                  </a:outerShdw>
                </a:effectLst>
              </a:rPr>
              <a:t>the</a:t>
            </a:r>
            <a:r>
              <a:rPr lang="de-CH" sz="2600" b="1" dirty="0" smtClean="0">
                <a:effectLst>
                  <a:outerShdw blurRad="38100" dist="38100" dir="2700000" algn="tl">
                    <a:srgbClr val="000000">
                      <a:alpha val="43137"/>
                    </a:srgbClr>
                  </a:outerShdw>
                </a:effectLst>
              </a:rPr>
              <a:t> Puck: Hybrid </a:t>
            </a:r>
            <a:r>
              <a:rPr lang="de-CH" sz="2600" b="1" dirty="0" err="1">
                <a:effectLst>
                  <a:outerShdw blurRad="38100" dist="38100" dir="2700000" algn="tl">
                    <a:srgbClr val="000000">
                      <a:alpha val="43137"/>
                    </a:srgbClr>
                  </a:outerShdw>
                </a:effectLst>
              </a:rPr>
              <a:t>Icing</a:t>
            </a:r>
            <a:r>
              <a:rPr lang="de-CH" sz="2600" b="1" dirty="0">
                <a:effectLst>
                  <a:outerShdw blurRad="38100" dist="38100" dir="2700000" algn="tl">
                    <a:srgbClr val="000000">
                      <a:alpha val="43137"/>
                    </a:srgbClr>
                  </a:outerShdw>
                </a:effectLst>
              </a:rPr>
              <a:t> </a:t>
            </a:r>
            <a:r>
              <a:rPr lang="de-CH" sz="2600" b="1" dirty="0" smtClean="0">
                <a:effectLst>
                  <a:outerShdw blurRad="38100" dist="38100" dir="2700000" algn="tl">
                    <a:srgbClr val="000000">
                      <a:alpha val="43137"/>
                    </a:srgbClr>
                  </a:outerShdw>
                </a:effectLst>
              </a:rPr>
              <a:t>#2</a:t>
            </a:r>
            <a:endParaRPr lang="de-CH" sz="2600" dirty="0"/>
          </a:p>
        </p:txBody>
      </p:sp>
      <p:sp>
        <p:nvSpPr>
          <p:cNvPr id="4" name="Slide Number Placeholder 3"/>
          <p:cNvSpPr>
            <a:spLocks noGrp="1"/>
          </p:cNvSpPr>
          <p:nvPr>
            <p:ph type="sldNum" sz="quarter" idx="11"/>
          </p:nvPr>
        </p:nvSpPr>
        <p:spPr/>
        <p:txBody>
          <a:bodyPr/>
          <a:lstStyle/>
          <a:p>
            <a:fld id="{F9535523-8ECD-4DBD-B2EF-811C31DF4F52}" type="slidenum">
              <a:rPr lang="en-US" smtClean="0">
                <a:solidFill>
                  <a:srgbClr val="000000">
                    <a:lumMod val="50000"/>
                    <a:lumOff val="50000"/>
                  </a:srgbClr>
                </a:solidFill>
              </a:rPr>
              <a:pPr/>
              <a:t>23</a:t>
            </a:fld>
            <a:endParaRPr lang="en-US" dirty="0">
              <a:solidFill>
                <a:srgbClr val="000000">
                  <a:lumMod val="50000"/>
                  <a:lumOff val="50000"/>
                </a:srgbClr>
              </a:solidFill>
            </a:endParaRPr>
          </a:p>
        </p:txBody>
      </p:sp>
      <p:pic>
        <p:nvPicPr>
          <p:cNvPr id="5" name="Content Placeholder 7"/>
          <p:cNvPicPr/>
          <p:nvPr/>
        </p:nvPicPr>
        <p:blipFill>
          <a:blip r:embed="rId2">
            <a:clrChange>
              <a:clrFrom>
                <a:srgbClr val="EEF3F9"/>
              </a:clrFrom>
              <a:clrTo>
                <a:srgbClr val="EEF3F9">
                  <a:alpha val="0"/>
                </a:srgbClr>
              </a:clrTo>
            </a:clrChange>
            <a:extLst>
              <a:ext uri="{28A0092B-C50C-407E-A947-70E740481C1C}">
                <a14:useLocalDpi xmlns:a14="http://schemas.microsoft.com/office/drawing/2010/main" val="0"/>
              </a:ext>
            </a:extLst>
          </a:blip>
          <a:stretch>
            <a:fillRect/>
          </a:stretch>
        </p:blipFill>
        <p:spPr bwMode="auto">
          <a:xfrm>
            <a:off x="1688982" y="1610436"/>
            <a:ext cx="5517036" cy="4526650"/>
          </a:xfrm>
          <a:prstGeom prst="rect">
            <a:avLst/>
          </a:prstGeom>
          <a:noFill/>
          <a:ln w="9525">
            <a:noFill/>
            <a:miter lim="800000"/>
            <a:headEnd/>
            <a:tailEnd/>
          </a:ln>
        </p:spPr>
      </p:pic>
      <p:sp>
        <p:nvSpPr>
          <p:cNvPr id="3" name="Content Placeholder 2"/>
          <p:cNvSpPr>
            <a:spLocks noGrp="1"/>
          </p:cNvSpPr>
          <p:nvPr>
            <p:ph idx="1"/>
          </p:nvPr>
        </p:nvSpPr>
        <p:spPr/>
        <p:txBody>
          <a:bodyPr/>
          <a:lstStyle/>
          <a:p>
            <a:endParaRPr lang="de-CH" dirty="0"/>
          </a:p>
        </p:txBody>
      </p:sp>
    </p:spTree>
    <p:extLst>
      <p:ext uri="{BB962C8B-B14F-4D97-AF65-F5344CB8AC3E}">
        <p14:creationId xmlns:p14="http://schemas.microsoft.com/office/powerpoint/2010/main" val="2680395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z="2600" b="1" dirty="0" smtClean="0">
                <a:effectLst>
                  <a:outerShdw blurRad="38100" dist="38100" dir="2700000" algn="tl">
                    <a:srgbClr val="000000">
                      <a:alpha val="43137"/>
                    </a:srgbClr>
                  </a:outerShdw>
                </a:effectLst>
              </a:rPr>
              <a:t>509 – Penalty </a:t>
            </a:r>
            <a:r>
              <a:rPr lang="de-CH" sz="2600" b="1" dirty="0" err="1" smtClean="0">
                <a:effectLst>
                  <a:outerShdw blurRad="38100" dist="38100" dir="2700000" algn="tl">
                    <a:srgbClr val="000000">
                      <a:alpha val="43137"/>
                    </a:srgbClr>
                  </a:outerShdw>
                </a:effectLst>
              </a:rPr>
              <a:t>Shot</a:t>
            </a:r>
            <a:r>
              <a:rPr lang="de-CH" sz="2600" b="1" dirty="0" smtClean="0">
                <a:effectLst>
                  <a:outerShdw blurRad="38100" dist="38100" dir="2700000" algn="tl">
                    <a:srgbClr val="000000">
                      <a:alpha val="43137"/>
                    </a:srgbClr>
                  </a:outerShdw>
                </a:effectLst>
              </a:rPr>
              <a:t> </a:t>
            </a:r>
            <a:r>
              <a:rPr lang="de-CH" sz="2600" b="1" dirty="0" err="1" smtClean="0">
                <a:effectLst>
                  <a:outerShdw blurRad="38100" dist="38100" dir="2700000" algn="tl">
                    <a:srgbClr val="000000">
                      <a:alpha val="43137"/>
                    </a:srgbClr>
                  </a:outerShdw>
                </a:effectLst>
              </a:rPr>
              <a:t>Procedure</a:t>
            </a:r>
            <a:endParaRPr lang="de-CH" sz="26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F9535523-8ECD-4DBD-B2EF-811C31DF4F52}" type="slidenum">
              <a:rPr lang="en-US" smtClean="0"/>
              <a:t>24</a:t>
            </a:fld>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3123064983"/>
              </p:ext>
            </p:extLst>
          </p:nvPr>
        </p:nvGraphicFramePr>
        <p:xfrm>
          <a:off x="419741" y="1072865"/>
          <a:ext cx="8605837" cy="3022600"/>
        </p:xfrm>
        <a:graphic>
          <a:graphicData uri="http://schemas.openxmlformats.org/drawingml/2006/table">
            <a:tbl>
              <a:tblPr firstRow="1" bandRow="1">
                <a:tableStyleId>{5C22544A-7EE6-4342-B048-85BDC9FD1C3A}</a:tableStyleId>
              </a:tblPr>
              <a:tblGrid>
                <a:gridCol w="8605837"/>
              </a:tblGrid>
              <a:tr h="370840">
                <a:tc>
                  <a:txBody>
                    <a:bodyPr/>
                    <a:lstStyle/>
                    <a:p>
                      <a:r>
                        <a:rPr lang="de-CH" dirty="0" err="1" smtClean="0"/>
                        <a:t>Current</a:t>
                      </a:r>
                      <a:r>
                        <a:rPr lang="de-CH" baseline="0" dirty="0" smtClean="0"/>
                        <a:t> </a:t>
                      </a:r>
                      <a:r>
                        <a:rPr lang="de-CH" dirty="0" err="1" smtClean="0"/>
                        <a:t>Rule</a:t>
                      </a:r>
                      <a:r>
                        <a:rPr lang="de-CH" dirty="0" smtClean="0"/>
                        <a:t> &amp; The</a:t>
                      </a:r>
                      <a:r>
                        <a:rPr lang="de-CH" baseline="0" dirty="0" smtClean="0"/>
                        <a:t> New </a:t>
                      </a:r>
                      <a:r>
                        <a:rPr lang="de-CH" baseline="0" dirty="0" err="1" smtClean="0"/>
                        <a:t>Rule</a:t>
                      </a:r>
                      <a:endParaRPr lang="de-CH" dirty="0"/>
                    </a:p>
                  </a:txBody>
                  <a:tcPr/>
                </a:tc>
              </a:tr>
              <a:tr h="370840">
                <a:tc>
                  <a:txBody>
                    <a:bodyPr/>
                    <a:lstStyle/>
                    <a:p>
                      <a:pPr marL="266700" marR="0" indent="-266700" algn="l" defTabSz="457200" rtl="0" eaLnBrk="1" fontAlgn="auto" latinLnBrk="0" hangingPunct="1">
                        <a:lnSpc>
                          <a:spcPct val="100000"/>
                        </a:lnSpc>
                        <a:spcBef>
                          <a:spcPts val="0"/>
                        </a:spcBef>
                        <a:spcAft>
                          <a:spcPts val="0"/>
                        </a:spcAft>
                        <a:buClrTx/>
                        <a:buSzTx/>
                        <a:buFontTx/>
                        <a:buNone/>
                        <a:tabLst/>
                        <a:defRPr/>
                      </a:pPr>
                      <a:r>
                        <a:rPr lang="en-GB" baseline="0" noProof="0" dirty="0" smtClean="0">
                          <a:solidFill>
                            <a:schemeClr val="accent5"/>
                          </a:solidFill>
                        </a:rPr>
                        <a:t>Notes section of rule 509:</a:t>
                      </a:r>
                    </a:p>
                    <a:p>
                      <a:pPr marL="266700" marR="0" indent="-266700" algn="l" defTabSz="457200" rtl="0" eaLnBrk="1" fontAlgn="auto" latinLnBrk="0" hangingPunct="1">
                        <a:lnSpc>
                          <a:spcPct val="100000"/>
                        </a:lnSpc>
                        <a:spcBef>
                          <a:spcPts val="0"/>
                        </a:spcBef>
                        <a:spcAft>
                          <a:spcPts val="0"/>
                        </a:spcAft>
                        <a:buClrTx/>
                        <a:buSzTx/>
                        <a:buFontTx/>
                        <a:buNone/>
                        <a:tabLst/>
                        <a:defRPr/>
                      </a:pPr>
                      <a:r>
                        <a:rPr lang="en-GB" baseline="0" noProof="0" dirty="0" smtClean="0">
                          <a:solidFill>
                            <a:schemeClr val="accent5"/>
                          </a:solidFill>
                        </a:rPr>
                        <a:t>6. The “spin-o-</a:t>
                      </a:r>
                      <a:r>
                        <a:rPr lang="en-GB" baseline="0" noProof="0" dirty="0" err="1" smtClean="0">
                          <a:solidFill>
                            <a:schemeClr val="accent5"/>
                          </a:solidFill>
                        </a:rPr>
                        <a:t>rama</a:t>
                      </a:r>
                      <a:r>
                        <a:rPr lang="en-GB" baseline="0" noProof="0" dirty="0" smtClean="0">
                          <a:solidFill>
                            <a:schemeClr val="accent5"/>
                          </a:solidFill>
                        </a:rPr>
                        <a:t>” type of move where the player completes a 360° turn as he approaches the goal, shall be permitted as it involves continuous forward motion.</a:t>
                      </a:r>
                      <a:endParaRPr lang="de-CH" baseline="0" dirty="0" smtClean="0">
                        <a:solidFill>
                          <a:schemeClr val="accent5"/>
                        </a:solidFill>
                      </a:endParaRPr>
                    </a:p>
                  </a:txBody>
                  <a:tcPr>
                    <a:solidFill>
                      <a:schemeClr val="bg2">
                        <a:lumMod val="40000"/>
                        <a:lumOff val="60000"/>
                      </a:schemeClr>
                    </a:solidFill>
                  </a:tcPr>
                </a:tc>
              </a:tr>
              <a:tr h="370840">
                <a:tc>
                  <a:txBody>
                    <a:bodyPr/>
                    <a:lstStyle/>
                    <a:p>
                      <a:pPr marL="266700" marR="0" indent="-266700" algn="l" defTabSz="457200" rtl="0" eaLnBrk="1" fontAlgn="auto" latinLnBrk="0" hangingPunct="1">
                        <a:lnSpc>
                          <a:spcPct val="100000"/>
                        </a:lnSpc>
                        <a:spcBef>
                          <a:spcPts val="0"/>
                        </a:spcBef>
                        <a:spcAft>
                          <a:spcPts val="0"/>
                        </a:spcAft>
                        <a:buClrTx/>
                        <a:buSzTx/>
                        <a:buFont typeface="Arial" pitchFamily="34" charset="0"/>
                        <a:buNone/>
                        <a:tabLst/>
                        <a:defRPr/>
                      </a:pPr>
                      <a:r>
                        <a:rPr lang="en-GB" baseline="0" noProof="0" dirty="0" smtClean="0">
                          <a:solidFill>
                            <a:schemeClr val="accent5"/>
                          </a:solidFill>
                        </a:rPr>
                        <a:t>6. </a:t>
                      </a:r>
                      <a:r>
                        <a:rPr lang="en-GB" b="1" i="1" u="sng" baseline="0" noProof="0" dirty="0" smtClean="0">
                          <a:solidFill>
                            <a:schemeClr val="accent5"/>
                          </a:solidFill>
                        </a:rPr>
                        <a:t>During the course of the Penalty Shot (PS) or Game Winning Shot (GWS) the “spin-o-</a:t>
                      </a:r>
                      <a:r>
                        <a:rPr lang="en-GB" b="1" i="1" u="sng" baseline="0" noProof="0" dirty="0" err="1" smtClean="0">
                          <a:solidFill>
                            <a:schemeClr val="accent5"/>
                          </a:solidFill>
                        </a:rPr>
                        <a:t>rama</a:t>
                      </a:r>
                      <a:r>
                        <a:rPr lang="en-GB" b="1" i="1" u="sng" baseline="0" noProof="0" dirty="0" smtClean="0">
                          <a:solidFill>
                            <a:schemeClr val="accent5"/>
                          </a:solidFill>
                        </a:rPr>
                        <a:t>” or lacrosse type of move where the player completes a 360° turn as he approaches the goal is not permitted.</a:t>
                      </a:r>
                      <a:endParaRPr lang="de-CH" b="1" i="1" u="sng" baseline="0" dirty="0" smtClean="0">
                        <a:solidFill>
                          <a:schemeClr val="accent5"/>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de-CH" baseline="0" noProof="0" dirty="0" smtClean="0">
                        <a:solidFill>
                          <a:schemeClr val="accent5"/>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CH" b="1" baseline="0" noProof="0" dirty="0" err="1" smtClean="0">
                          <a:solidFill>
                            <a:schemeClr val="accent5"/>
                          </a:solidFill>
                          <a:effectLst>
                            <a:outerShdw blurRad="38100" dist="38100" dir="2700000" algn="tl">
                              <a:srgbClr val="000000">
                                <a:alpha val="43137"/>
                              </a:srgbClr>
                            </a:outerShdw>
                          </a:effectLst>
                        </a:rPr>
                        <a:t>Approved</a:t>
                      </a:r>
                      <a:endParaRPr lang="en-US" b="1" baseline="0" noProof="0" dirty="0" smtClean="0">
                        <a:solidFill>
                          <a:schemeClr val="accent5"/>
                        </a:solidFill>
                        <a:effectLst>
                          <a:outerShdw blurRad="38100" dist="38100" dir="2700000" algn="tl">
                            <a:srgbClr val="000000">
                              <a:alpha val="43137"/>
                            </a:srgbClr>
                          </a:outerShdw>
                        </a:effectLst>
                      </a:endParaRPr>
                    </a:p>
                  </a:txBody>
                  <a:tcPr/>
                </a:tc>
              </a:tr>
            </a:tbl>
          </a:graphicData>
        </a:graphic>
      </p:graphicFrame>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884" y="3753135"/>
            <a:ext cx="4689444" cy="2639704"/>
          </a:xfrm>
        </p:spPr>
      </p:pic>
    </p:spTree>
    <p:extLst>
      <p:ext uri="{BB962C8B-B14F-4D97-AF65-F5344CB8AC3E}">
        <p14:creationId xmlns:p14="http://schemas.microsoft.com/office/powerpoint/2010/main" val="1116607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CH" sz="2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gn="ctr">
              <a:buNone/>
            </a:pPr>
            <a:r>
              <a:rPr lang="de-CH" sz="2800" b="1" dirty="0" smtClean="0">
                <a:effectLst>
                  <a:outerShdw blurRad="38100" dist="38100" dir="2700000" algn="tl">
                    <a:srgbClr val="000000">
                      <a:alpha val="43137"/>
                    </a:srgbClr>
                  </a:outerShdw>
                </a:effectLst>
              </a:rPr>
              <a:t>The 2014 IIHF </a:t>
            </a:r>
            <a:r>
              <a:rPr lang="de-CH" sz="2800" b="1" dirty="0" err="1" smtClean="0">
                <a:effectLst>
                  <a:outerShdw blurRad="38100" dist="38100" dir="2700000" algn="tl">
                    <a:srgbClr val="000000">
                      <a:alpha val="43137"/>
                    </a:srgbClr>
                  </a:outerShdw>
                </a:effectLst>
              </a:rPr>
              <a:t>Rule</a:t>
            </a:r>
            <a:r>
              <a:rPr lang="de-CH" sz="2800" b="1" dirty="0" smtClean="0">
                <a:effectLst>
                  <a:outerShdw blurRad="38100" dist="38100" dir="2700000" algn="tl">
                    <a:srgbClr val="000000">
                      <a:alpha val="43137"/>
                    </a:srgbClr>
                  </a:outerShdw>
                </a:effectLst>
              </a:rPr>
              <a:t> Book: Hybrid </a:t>
            </a:r>
            <a:r>
              <a:rPr lang="de-CH" sz="2800" b="1" dirty="0" err="1" smtClean="0">
                <a:effectLst>
                  <a:outerShdw blurRad="38100" dist="38100" dir="2700000" algn="tl">
                    <a:srgbClr val="000000">
                      <a:alpha val="43137"/>
                    </a:srgbClr>
                  </a:outerShdw>
                </a:effectLst>
              </a:rPr>
              <a:t>Icing</a:t>
            </a:r>
            <a:endParaRPr lang="de-CH" sz="2800" b="1" dirty="0" smtClean="0">
              <a:effectLst>
                <a:outerShdw blurRad="38100" dist="38100" dir="2700000" algn="tl">
                  <a:srgbClr val="000000">
                    <a:alpha val="43137"/>
                  </a:srgbClr>
                </a:outerShdw>
              </a:effectLst>
            </a:endParaRPr>
          </a:p>
          <a:p>
            <a:endParaRPr lang="de-CH" sz="2800" b="1" dirty="0">
              <a:effectLst>
                <a:outerShdw blurRad="38100" dist="38100" dir="2700000" algn="tl">
                  <a:srgbClr val="000000">
                    <a:alpha val="43137"/>
                  </a:srgbClr>
                </a:outerShdw>
              </a:effectLst>
            </a:endParaRPr>
          </a:p>
          <a:p>
            <a:endParaRPr lang="de-CH" sz="28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F9535523-8ECD-4DBD-B2EF-811C31DF4F52}" type="slidenum">
              <a:rPr lang="en-US" smtClean="0"/>
              <a:t>25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609" y="1941395"/>
            <a:ext cx="3712191" cy="3621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041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600" b="1" dirty="0" smtClean="0">
                <a:effectLst>
                  <a:outerShdw blurRad="38100" dist="38100" dir="2700000" algn="tl">
                    <a:srgbClr val="000000">
                      <a:alpha val="43137"/>
                    </a:srgbClr>
                  </a:outerShdw>
                </a:effectLst>
              </a:rPr>
              <a:t/>
            </a:r>
            <a:br>
              <a:rPr lang="en-US" sz="2600" b="1" dirty="0" smtClean="0">
                <a:effectLst>
                  <a:outerShdw blurRad="38100" dist="38100" dir="2700000" algn="tl">
                    <a:srgbClr val="000000">
                      <a:alpha val="43137"/>
                    </a:srgbClr>
                  </a:outerShdw>
                </a:effectLst>
              </a:rPr>
            </a:br>
            <a:r>
              <a:rPr lang="en-US" sz="2600" b="1" dirty="0" smtClean="0">
                <a:effectLst>
                  <a:outerShdw blurRad="38100" dist="38100" dir="2700000" algn="tl">
                    <a:srgbClr val="000000">
                      <a:alpha val="43137"/>
                    </a:srgbClr>
                  </a:outerShdw>
                </a:effectLst>
              </a:rPr>
              <a:t>The IIHF Rule Book - Evolution &amp; Development</a:t>
            </a:r>
            <a:endParaRPr lang="en-US" sz="26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fld id="{CDFE73A4-C999-4F15-97AC-033387264F44}" type="slidenum">
              <a:rPr lang="en-US" smtClean="0"/>
              <a:t>3</a:t>
            </a:fld>
            <a:endParaRPr lang="en-US" dirty="0"/>
          </a:p>
        </p:txBody>
      </p:sp>
      <p:sp>
        <p:nvSpPr>
          <p:cNvPr id="3" name="Content Placeholder 2"/>
          <p:cNvSpPr>
            <a:spLocks noGrp="1"/>
          </p:cNvSpPr>
          <p:nvPr>
            <p:ph idx="1"/>
          </p:nvPr>
        </p:nvSpPr>
        <p:spPr/>
        <p:txBody>
          <a:bodyPr/>
          <a:lstStyle/>
          <a:p>
            <a:endParaRPr lang="de-CH" sz="2000" dirty="0" smtClean="0"/>
          </a:p>
          <a:p>
            <a:r>
              <a:rPr lang="de-CH" sz="2000" dirty="0" err="1" smtClean="0"/>
              <a:t>During</a:t>
            </a:r>
            <a:r>
              <a:rPr lang="de-CH" sz="2000" dirty="0" smtClean="0"/>
              <a:t> </a:t>
            </a:r>
            <a:r>
              <a:rPr lang="de-CH" sz="2000" dirty="0" err="1" smtClean="0"/>
              <a:t>the</a:t>
            </a:r>
            <a:r>
              <a:rPr lang="de-CH" sz="2000" dirty="0" smtClean="0"/>
              <a:t> 1998/99 </a:t>
            </a:r>
            <a:r>
              <a:rPr lang="de-CH" sz="2000" dirty="0" err="1" smtClean="0"/>
              <a:t>season</a:t>
            </a:r>
            <a:r>
              <a:rPr lang="de-CH" sz="2000" dirty="0" smtClean="0"/>
              <a:t> </a:t>
            </a:r>
            <a:r>
              <a:rPr lang="de-CH" sz="2000" dirty="0" err="1" smtClean="0"/>
              <a:t>the</a:t>
            </a:r>
            <a:r>
              <a:rPr lang="de-CH" sz="2000" dirty="0" smtClean="0"/>
              <a:t> IIHF </a:t>
            </a:r>
            <a:r>
              <a:rPr lang="de-CH" sz="2000" dirty="0" err="1" smtClean="0"/>
              <a:t>Rule</a:t>
            </a:r>
            <a:r>
              <a:rPr lang="de-CH" sz="2000" dirty="0" smtClean="0"/>
              <a:t> </a:t>
            </a:r>
            <a:r>
              <a:rPr lang="de-CH" sz="2000" dirty="0" err="1" smtClean="0"/>
              <a:t>book</a:t>
            </a:r>
            <a:r>
              <a:rPr lang="de-CH" sz="2000" dirty="0" smtClean="0"/>
              <a:t> was </a:t>
            </a:r>
            <a:r>
              <a:rPr lang="de-CH" sz="2000" dirty="0" err="1" smtClean="0"/>
              <a:t>launched</a:t>
            </a:r>
            <a:r>
              <a:rPr lang="de-CH" sz="2000" dirty="0" smtClean="0"/>
              <a:t> </a:t>
            </a:r>
            <a:r>
              <a:rPr lang="de-CH" sz="2000" dirty="0" err="1" smtClean="0"/>
              <a:t>with</a:t>
            </a:r>
            <a:r>
              <a:rPr lang="de-CH" sz="2000" dirty="0"/>
              <a:t> </a:t>
            </a:r>
            <a:r>
              <a:rPr lang="de-CH" sz="2000" dirty="0" smtClean="0"/>
              <a:t>a </a:t>
            </a:r>
            <a:r>
              <a:rPr lang="de-CH" sz="2000" dirty="0" err="1" smtClean="0"/>
              <a:t>new</a:t>
            </a:r>
            <a:r>
              <a:rPr lang="de-CH" sz="2000" dirty="0" smtClean="0"/>
              <a:t> design </a:t>
            </a:r>
            <a:r>
              <a:rPr lang="de-CH" sz="2000" dirty="0" err="1" smtClean="0"/>
              <a:t>and</a:t>
            </a:r>
            <a:r>
              <a:rPr lang="de-CH" sz="2000" dirty="0" smtClean="0"/>
              <a:t> a </a:t>
            </a:r>
            <a:r>
              <a:rPr lang="de-CH" sz="2000" dirty="0" err="1" smtClean="0"/>
              <a:t>new</a:t>
            </a:r>
            <a:r>
              <a:rPr lang="de-CH" sz="2000" dirty="0" smtClean="0"/>
              <a:t> </a:t>
            </a:r>
            <a:r>
              <a:rPr lang="de-CH" sz="2000" dirty="0" err="1" smtClean="0"/>
              <a:t>format</a:t>
            </a:r>
            <a:r>
              <a:rPr lang="de-CH" sz="2000" dirty="0" smtClean="0"/>
              <a:t> </a:t>
            </a:r>
            <a:r>
              <a:rPr lang="de-CH" sz="2000" dirty="0" err="1" smtClean="0"/>
              <a:t>where</a:t>
            </a:r>
            <a:r>
              <a:rPr lang="de-CH" sz="2000" dirty="0" smtClean="0"/>
              <a:t> </a:t>
            </a:r>
            <a:r>
              <a:rPr lang="de-CH" sz="2000" dirty="0" err="1" smtClean="0"/>
              <a:t>the</a:t>
            </a:r>
            <a:r>
              <a:rPr lang="de-CH" sz="2000" dirty="0" smtClean="0"/>
              <a:t> </a:t>
            </a:r>
            <a:r>
              <a:rPr lang="de-CH" sz="2000" dirty="0" err="1" smtClean="0"/>
              <a:t>existing</a:t>
            </a:r>
            <a:r>
              <a:rPr lang="de-CH" sz="2000" dirty="0" smtClean="0"/>
              <a:t> </a:t>
            </a:r>
            <a:r>
              <a:rPr lang="de-CH" sz="2000" dirty="0" err="1" smtClean="0"/>
              <a:t>rules</a:t>
            </a:r>
            <a:r>
              <a:rPr lang="de-CH" sz="2000" dirty="0" smtClean="0"/>
              <a:t> </a:t>
            </a:r>
            <a:r>
              <a:rPr lang="de-CH" sz="2000" dirty="0" err="1" smtClean="0"/>
              <a:t>were</a:t>
            </a:r>
            <a:r>
              <a:rPr lang="de-CH" sz="2000" dirty="0" smtClean="0"/>
              <a:t> </a:t>
            </a:r>
            <a:r>
              <a:rPr lang="de-CH" sz="2000" dirty="0" err="1" smtClean="0"/>
              <a:t>completely</a:t>
            </a:r>
            <a:r>
              <a:rPr lang="de-CH" sz="2000" dirty="0" smtClean="0"/>
              <a:t> </a:t>
            </a:r>
            <a:r>
              <a:rPr lang="de-CH" sz="2000" dirty="0" err="1"/>
              <a:t>re-written</a:t>
            </a:r>
            <a:endParaRPr lang="de-CH" sz="2000" dirty="0"/>
          </a:p>
          <a:p>
            <a:r>
              <a:rPr lang="de-CH" sz="2000" dirty="0" smtClean="0"/>
              <a:t>The </a:t>
            </a:r>
            <a:r>
              <a:rPr lang="de-CH" sz="2000" dirty="0" err="1" smtClean="0"/>
              <a:t>new</a:t>
            </a:r>
            <a:r>
              <a:rPr lang="de-CH" sz="2000" dirty="0" smtClean="0"/>
              <a:t> A5 </a:t>
            </a:r>
            <a:r>
              <a:rPr lang="de-CH" sz="2000" dirty="0" err="1" smtClean="0"/>
              <a:t>size</a:t>
            </a:r>
            <a:r>
              <a:rPr lang="de-CH" sz="2000" dirty="0" smtClean="0"/>
              <a:t> </a:t>
            </a:r>
            <a:r>
              <a:rPr lang="de-CH" sz="2000" dirty="0" err="1" smtClean="0"/>
              <a:t>included</a:t>
            </a:r>
            <a:r>
              <a:rPr lang="de-CH" sz="2000" dirty="0" smtClean="0"/>
              <a:t> </a:t>
            </a:r>
            <a:r>
              <a:rPr lang="de-CH" sz="2000" dirty="0" err="1" smtClean="0"/>
              <a:t>coloured</a:t>
            </a:r>
            <a:r>
              <a:rPr lang="de-CH" sz="2000" dirty="0" smtClean="0"/>
              <a:t> </a:t>
            </a:r>
            <a:r>
              <a:rPr lang="de-CH" sz="2000" dirty="0" err="1" smtClean="0"/>
              <a:t>photographs</a:t>
            </a:r>
            <a:r>
              <a:rPr lang="de-CH" sz="2000" dirty="0" smtClean="0"/>
              <a:t>, </a:t>
            </a:r>
            <a:r>
              <a:rPr lang="de-CH" sz="2000" dirty="0" err="1" smtClean="0"/>
              <a:t>drawings</a:t>
            </a:r>
            <a:r>
              <a:rPr lang="de-CH" sz="2000" dirty="0" smtClean="0"/>
              <a:t>, </a:t>
            </a:r>
            <a:r>
              <a:rPr lang="de-CH" sz="2000" dirty="0" err="1" smtClean="0"/>
              <a:t>schematics</a:t>
            </a:r>
            <a:r>
              <a:rPr lang="de-CH" sz="2000" dirty="0" smtClean="0"/>
              <a:t> </a:t>
            </a:r>
            <a:r>
              <a:rPr lang="de-CH" sz="2000" dirty="0" err="1" smtClean="0"/>
              <a:t>and</a:t>
            </a:r>
            <a:r>
              <a:rPr lang="de-CH" sz="2000" dirty="0" smtClean="0"/>
              <a:t> </a:t>
            </a:r>
            <a:r>
              <a:rPr lang="de-CH" sz="2000" dirty="0" err="1" smtClean="0"/>
              <a:t>various</a:t>
            </a:r>
            <a:r>
              <a:rPr lang="de-CH" sz="2000" dirty="0" smtClean="0"/>
              <a:t> </a:t>
            </a:r>
            <a:r>
              <a:rPr lang="de-CH" sz="2000" dirty="0" err="1" smtClean="0"/>
              <a:t>coloured</a:t>
            </a:r>
            <a:r>
              <a:rPr lang="de-CH" sz="2000" dirty="0" smtClean="0"/>
              <a:t> </a:t>
            </a:r>
            <a:r>
              <a:rPr lang="de-CH" sz="2000" dirty="0" err="1" smtClean="0"/>
              <a:t>font</a:t>
            </a:r>
            <a:endParaRPr lang="de-CH" sz="2000" dirty="0" smtClean="0"/>
          </a:p>
          <a:p>
            <a:r>
              <a:rPr lang="de-CH" sz="2000" dirty="0" smtClean="0"/>
              <a:t>A </a:t>
            </a:r>
            <a:r>
              <a:rPr lang="de-CH" sz="2000" dirty="0" err="1" smtClean="0"/>
              <a:t>new</a:t>
            </a:r>
            <a:r>
              <a:rPr lang="de-CH" sz="2000" dirty="0" smtClean="0"/>
              <a:t> ‘Notes </a:t>
            </a:r>
            <a:r>
              <a:rPr lang="de-CH" sz="2000" dirty="0" err="1"/>
              <a:t>page</a:t>
            </a:r>
            <a:r>
              <a:rPr lang="de-CH" sz="2000" dirty="0"/>
              <a:t>’ </a:t>
            </a:r>
            <a:r>
              <a:rPr lang="de-CH" sz="2000" dirty="0" err="1"/>
              <a:t>opposite</a:t>
            </a:r>
            <a:r>
              <a:rPr lang="de-CH" sz="2000" dirty="0"/>
              <a:t> </a:t>
            </a:r>
            <a:r>
              <a:rPr lang="de-CH" sz="2000" dirty="0" err="1" smtClean="0"/>
              <a:t>the</a:t>
            </a:r>
            <a:r>
              <a:rPr lang="de-CH" sz="2000" dirty="0" smtClean="0"/>
              <a:t> ‘Rules </a:t>
            </a:r>
            <a:r>
              <a:rPr lang="de-CH" sz="2000" dirty="0" err="1"/>
              <a:t>page</a:t>
            </a:r>
            <a:r>
              <a:rPr lang="de-CH" sz="2000" dirty="0"/>
              <a:t>’ </a:t>
            </a:r>
            <a:r>
              <a:rPr lang="de-CH" sz="2000" dirty="0" smtClean="0"/>
              <a:t>design was </a:t>
            </a:r>
            <a:r>
              <a:rPr lang="de-CH" sz="2000" dirty="0" err="1" smtClean="0"/>
              <a:t>introduced</a:t>
            </a:r>
            <a:endParaRPr lang="de-CH" sz="2000" dirty="0"/>
          </a:p>
          <a:p>
            <a:r>
              <a:rPr lang="de-CH" sz="2000" dirty="0" smtClean="0"/>
              <a:t>An </a:t>
            </a:r>
            <a:r>
              <a:rPr lang="de-CH" sz="2000" dirty="0"/>
              <a:t>‘all-information-in-</a:t>
            </a:r>
            <a:r>
              <a:rPr lang="de-CH" sz="2000" dirty="0" err="1"/>
              <a:t>one</a:t>
            </a:r>
            <a:r>
              <a:rPr lang="de-CH" sz="2000" dirty="0"/>
              <a:t>-</a:t>
            </a:r>
            <a:r>
              <a:rPr lang="de-CH" sz="2000" dirty="0" err="1"/>
              <a:t>book</a:t>
            </a:r>
            <a:r>
              <a:rPr lang="de-CH" sz="2000" dirty="0"/>
              <a:t>’ </a:t>
            </a:r>
            <a:r>
              <a:rPr lang="de-CH" sz="2000" dirty="0" err="1"/>
              <a:t>strategy</a:t>
            </a:r>
            <a:r>
              <a:rPr lang="de-CH" sz="2000" dirty="0"/>
              <a:t> was </a:t>
            </a:r>
            <a:r>
              <a:rPr lang="de-CH" sz="2000" dirty="0" err="1"/>
              <a:t>targeted</a:t>
            </a:r>
            <a:r>
              <a:rPr lang="de-CH" sz="2000" dirty="0"/>
              <a:t> </a:t>
            </a:r>
            <a:r>
              <a:rPr lang="de-CH" sz="2000" dirty="0" err="1"/>
              <a:t>for</a:t>
            </a:r>
            <a:r>
              <a:rPr lang="de-CH" sz="2000" dirty="0"/>
              <a:t> all </a:t>
            </a:r>
            <a:r>
              <a:rPr lang="de-CH" sz="2000" dirty="0" err="1"/>
              <a:t>ages</a:t>
            </a:r>
            <a:r>
              <a:rPr lang="de-CH" sz="2000" dirty="0"/>
              <a:t> </a:t>
            </a:r>
            <a:r>
              <a:rPr lang="de-CH" sz="2000" dirty="0" err="1"/>
              <a:t>and</a:t>
            </a:r>
            <a:r>
              <a:rPr lang="de-CH" sz="2000" dirty="0"/>
              <a:t> all </a:t>
            </a:r>
            <a:r>
              <a:rPr lang="de-CH" sz="2000" dirty="0" err="1"/>
              <a:t>participants</a:t>
            </a:r>
            <a:endParaRPr lang="de-CH" sz="2000" dirty="0"/>
          </a:p>
          <a:p>
            <a:r>
              <a:rPr lang="de-CH" sz="2000" dirty="0" smtClean="0"/>
              <a:t>The </a:t>
            </a:r>
            <a:r>
              <a:rPr lang="de-CH" sz="2000" dirty="0" err="1" smtClean="0"/>
              <a:t>new</a:t>
            </a:r>
            <a:r>
              <a:rPr lang="de-CH" sz="2000" dirty="0" smtClean="0"/>
              <a:t> </a:t>
            </a:r>
            <a:r>
              <a:rPr lang="de-CH" sz="2000" dirty="0" err="1" smtClean="0"/>
              <a:t>version</a:t>
            </a:r>
            <a:r>
              <a:rPr lang="de-CH" sz="2000" dirty="0" smtClean="0"/>
              <a:t> </a:t>
            </a:r>
            <a:r>
              <a:rPr lang="de-CH" sz="2000" dirty="0" err="1" smtClean="0"/>
              <a:t>included</a:t>
            </a:r>
            <a:r>
              <a:rPr lang="de-CH" sz="2000" dirty="0" smtClean="0"/>
              <a:t> </a:t>
            </a:r>
            <a:r>
              <a:rPr lang="de-CH" sz="2000" dirty="0" err="1" smtClean="0"/>
              <a:t>expanded</a:t>
            </a:r>
            <a:r>
              <a:rPr lang="de-CH" sz="2000" dirty="0" smtClean="0"/>
              <a:t> </a:t>
            </a:r>
            <a:r>
              <a:rPr lang="de-CH" sz="2000" dirty="0" err="1" smtClean="0"/>
              <a:t>appendices</a:t>
            </a:r>
            <a:r>
              <a:rPr lang="de-CH" sz="2000" dirty="0"/>
              <a:t> </a:t>
            </a:r>
            <a:r>
              <a:rPr lang="de-CH" sz="2000" dirty="0" err="1" smtClean="0"/>
              <a:t>for</a:t>
            </a:r>
            <a:r>
              <a:rPr lang="de-CH" sz="2000" dirty="0" smtClean="0"/>
              <a:t> </a:t>
            </a:r>
            <a:r>
              <a:rPr lang="de-CH" sz="2000" dirty="0" err="1" smtClean="0"/>
              <a:t>reference</a:t>
            </a:r>
            <a:endParaRPr lang="de-CH" sz="2000" dirty="0" smtClean="0"/>
          </a:p>
          <a:p>
            <a:pPr marL="0" indent="0">
              <a:buNone/>
            </a:pPr>
            <a:endParaRPr lang="de-CH" dirty="0" smtClean="0"/>
          </a:p>
          <a:p>
            <a:pPr marL="0" indent="0">
              <a:buNone/>
            </a:pPr>
            <a:endParaRPr lang="de-CH" dirty="0" smtClean="0"/>
          </a:p>
          <a:p>
            <a:pPr marL="0" indent="0">
              <a:buNone/>
            </a:pPr>
            <a:endParaRPr lang="de-CH" dirty="0"/>
          </a:p>
        </p:txBody>
      </p:sp>
    </p:spTree>
    <p:extLst>
      <p:ext uri="{BB962C8B-B14F-4D97-AF65-F5344CB8AC3E}">
        <p14:creationId xmlns:p14="http://schemas.microsoft.com/office/powerpoint/2010/main" val="2832685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600" b="1" dirty="0" smtClean="0">
                <a:effectLst>
                  <a:outerShdw blurRad="38100" dist="38100" dir="2700000" algn="tl">
                    <a:srgbClr val="000000">
                      <a:alpha val="43137"/>
                    </a:srgbClr>
                  </a:outerShdw>
                </a:effectLst>
              </a:rPr>
              <a:t/>
            </a:r>
            <a:br>
              <a:rPr lang="en-US" sz="2600" b="1" dirty="0" smtClean="0">
                <a:effectLst>
                  <a:outerShdw blurRad="38100" dist="38100" dir="2700000" algn="tl">
                    <a:srgbClr val="000000">
                      <a:alpha val="43137"/>
                    </a:srgbClr>
                  </a:outerShdw>
                </a:effectLst>
              </a:rPr>
            </a:br>
            <a:r>
              <a:rPr lang="en-US" sz="2600" b="1" dirty="0" smtClean="0">
                <a:effectLst>
                  <a:outerShdw blurRad="38100" dist="38100" dir="2700000" algn="tl">
                    <a:srgbClr val="000000">
                      <a:alpha val="43137"/>
                    </a:srgbClr>
                  </a:outerShdw>
                </a:effectLst>
              </a:rPr>
              <a:t>Evolution &amp; Development</a:t>
            </a:r>
            <a:endParaRPr lang="en-US" sz="26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fld id="{CDFE73A4-C999-4F15-97AC-033387264F44}" type="slidenum">
              <a:rPr lang="en-US" smtClean="0"/>
              <a:t>4</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
            <a:off x="6450738" y="2340443"/>
            <a:ext cx="1910686" cy="4018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33388" y="1168400"/>
            <a:ext cx="7938105" cy="128137"/>
          </a:xfrm>
        </p:spPr>
        <p:txBody>
          <a:bodyPr/>
          <a:lstStyle/>
          <a:p>
            <a:endParaRPr lang="de-CH" dirty="0"/>
          </a:p>
        </p:txBody>
      </p:sp>
      <p:pic>
        <p:nvPicPr>
          <p:cNvPr id="4" name="Picture 2" descr="C:\IIHF Files\Sport Department\Dave\Competition &amp; Inline Committee\IIHF Rule Book and Rules\2006 Rule Book\Raita Goal Frame 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20000">
            <a:off x="482883" y="3473201"/>
            <a:ext cx="4358008" cy="26655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IIHF Files\Sport Department\Dave\Competition &amp; Inline Committee\IIHF Rule Book and Rules\2006 Rule Book\2006 Rule Book Proposals - Referee Signal - Body Checking in Womans Hocke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20000">
            <a:off x="4037979" y="1999378"/>
            <a:ext cx="2056974" cy="274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844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effectLst>
                  <a:outerShdw blurRad="38100" dist="38100" dir="2700000" algn="tl">
                    <a:srgbClr val="000000">
                      <a:alpha val="43137"/>
                    </a:srgbClr>
                  </a:outerShdw>
                </a:effectLst>
              </a:rPr>
              <a:t/>
            </a:r>
            <a:br>
              <a:rPr lang="en-US" sz="2600" b="1" dirty="0" smtClean="0">
                <a:effectLst>
                  <a:outerShdw blurRad="38100" dist="38100" dir="2700000" algn="tl">
                    <a:srgbClr val="000000">
                      <a:alpha val="43137"/>
                    </a:srgbClr>
                  </a:outerShdw>
                </a:effectLst>
              </a:rPr>
            </a:br>
            <a:endParaRPr lang="de-CH" sz="2600" dirty="0"/>
          </a:p>
        </p:txBody>
      </p:sp>
      <p:sp>
        <p:nvSpPr>
          <p:cNvPr id="4" name="Slide Number Placeholder 3"/>
          <p:cNvSpPr>
            <a:spLocks noGrp="1"/>
          </p:cNvSpPr>
          <p:nvPr>
            <p:ph type="sldNum" sz="quarter" idx="11"/>
          </p:nvPr>
        </p:nvSpPr>
        <p:spPr/>
        <p:txBody>
          <a:bodyPr/>
          <a:lstStyle/>
          <a:p>
            <a:fld id="{F9535523-8ECD-4DBD-B2EF-811C31DF4F52}" type="slidenum">
              <a:rPr lang="en-US" smtClean="0"/>
              <a:t>5</a:t>
            </a:fld>
            <a:endParaRPr lang="en-US" dirty="0"/>
          </a:p>
        </p:txBody>
      </p:sp>
      <p:sp>
        <p:nvSpPr>
          <p:cNvPr id="5" name="Content Placeholder 4"/>
          <p:cNvSpPr>
            <a:spLocks noGrp="1"/>
          </p:cNvSpPr>
          <p:nvPr>
            <p:ph idx="1"/>
          </p:nvPr>
        </p:nvSpPr>
        <p:spPr>
          <a:xfrm>
            <a:off x="378797" y="1536889"/>
            <a:ext cx="7938105" cy="4024086"/>
          </a:xfrm>
        </p:spPr>
        <p:txBody>
          <a:bodyPr/>
          <a:lstStyle/>
          <a:p>
            <a:endParaRPr lang="de-CH" sz="2000" dirty="0" smtClean="0"/>
          </a:p>
          <a:p>
            <a:pPr marL="0" indent="0" algn="ctr">
              <a:buNone/>
            </a:pPr>
            <a:r>
              <a:rPr lang="de-CH" sz="3600" b="1" dirty="0" smtClean="0">
                <a:effectLst>
                  <a:outerShdw blurRad="38100" dist="38100" dir="2700000" algn="tl">
                    <a:srgbClr val="000000">
                      <a:alpha val="43137"/>
                    </a:srgbClr>
                  </a:outerShdw>
                </a:effectLst>
              </a:rPr>
              <a:t>… in </a:t>
            </a:r>
            <a:r>
              <a:rPr lang="de-CH" sz="3600" b="1" dirty="0" err="1" smtClean="0">
                <a:effectLst>
                  <a:outerShdw blurRad="38100" dist="38100" dir="2700000" algn="tl">
                    <a:srgbClr val="000000">
                      <a:alpha val="43137"/>
                    </a:srgbClr>
                  </a:outerShdw>
                </a:effectLst>
              </a:rPr>
              <a:t>general</a:t>
            </a:r>
            <a:r>
              <a:rPr lang="de-CH" sz="3600" b="1" dirty="0" smtClean="0">
                <a:effectLst>
                  <a:outerShdw blurRad="38100" dist="38100" dir="2700000" algn="tl">
                    <a:srgbClr val="000000">
                      <a:alpha val="43137"/>
                    </a:srgbClr>
                  </a:outerShdw>
                </a:effectLst>
              </a:rPr>
              <a:t>, </a:t>
            </a:r>
            <a:r>
              <a:rPr lang="de-CH" sz="3600" b="1" dirty="0" err="1" smtClean="0">
                <a:effectLst>
                  <a:outerShdw blurRad="38100" dist="38100" dir="2700000" algn="tl">
                    <a:srgbClr val="000000">
                      <a:alpha val="43137"/>
                    </a:srgbClr>
                  </a:outerShdw>
                </a:effectLst>
              </a:rPr>
              <a:t>the</a:t>
            </a:r>
            <a:r>
              <a:rPr lang="de-CH" sz="3600" b="1" dirty="0" smtClean="0">
                <a:effectLst>
                  <a:outerShdw blurRad="38100" dist="38100" dir="2700000" algn="tl">
                    <a:srgbClr val="000000">
                      <a:alpha val="43137"/>
                    </a:srgbClr>
                  </a:outerShdw>
                </a:effectLst>
              </a:rPr>
              <a:t> </a:t>
            </a:r>
            <a:r>
              <a:rPr lang="de-CH" sz="3600" b="1" dirty="0" err="1" smtClean="0">
                <a:effectLst>
                  <a:outerShdw blurRad="38100" dist="38100" dir="2700000" algn="tl">
                    <a:srgbClr val="000000">
                      <a:alpha val="43137"/>
                    </a:srgbClr>
                  </a:outerShdw>
                </a:effectLst>
              </a:rPr>
              <a:t>current</a:t>
            </a:r>
            <a:r>
              <a:rPr lang="de-CH" sz="3600" b="1" dirty="0" smtClean="0">
                <a:effectLst>
                  <a:outerShdw blurRad="38100" dist="38100" dir="2700000" algn="tl">
                    <a:srgbClr val="000000">
                      <a:alpha val="43137"/>
                    </a:srgbClr>
                  </a:outerShdw>
                </a:effectLst>
              </a:rPr>
              <a:t> IIHF </a:t>
            </a:r>
            <a:r>
              <a:rPr lang="de-CH" sz="3600" b="1" dirty="0" err="1" smtClean="0">
                <a:effectLst>
                  <a:outerShdw blurRad="38100" dist="38100" dir="2700000" algn="tl">
                    <a:srgbClr val="000000">
                      <a:alpha val="43137"/>
                    </a:srgbClr>
                  </a:outerShdw>
                </a:effectLst>
              </a:rPr>
              <a:t>Rule</a:t>
            </a:r>
            <a:r>
              <a:rPr lang="de-CH" sz="3600" b="1" dirty="0" smtClean="0">
                <a:effectLst>
                  <a:outerShdw blurRad="38100" dist="38100" dir="2700000" algn="tl">
                    <a:srgbClr val="000000">
                      <a:alpha val="43137"/>
                    </a:srgbClr>
                  </a:outerShdw>
                </a:effectLst>
              </a:rPr>
              <a:t> Book was a </a:t>
            </a:r>
            <a:r>
              <a:rPr lang="de-CH" sz="3600" b="1" dirty="0" err="1" smtClean="0">
                <a:effectLst>
                  <a:outerShdw blurRad="38100" dist="38100" dir="2700000" algn="tl">
                    <a:srgbClr val="000000">
                      <a:alpha val="43137"/>
                    </a:srgbClr>
                  </a:outerShdw>
                </a:effectLst>
              </a:rPr>
              <a:t>good</a:t>
            </a:r>
            <a:r>
              <a:rPr lang="de-CH" sz="3600" b="1" dirty="0" smtClean="0">
                <a:effectLst>
                  <a:outerShdw blurRad="38100" dist="38100" dir="2700000" algn="tl">
                    <a:srgbClr val="000000">
                      <a:alpha val="43137"/>
                    </a:srgbClr>
                  </a:outerShdw>
                </a:effectLst>
              </a:rPr>
              <a:t> </a:t>
            </a:r>
            <a:r>
              <a:rPr lang="de-CH" sz="3600" b="1" dirty="0" err="1" smtClean="0">
                <a:effectLst>
                  <a:outerShdw blurRad="38100" dist="38100" dir="2700000" algn="tl">
                    <a:srgbClr val="000000">
                      <a:alpha val="43137"/>
                    </a:srgbClr>
                  </a:outerShdw>
                </a:effectLst>
              </a:rPr>
              <a:t>resourse</a:t>
            </a:r>
            <a:r>
              <a:rPr lang="de-CH" sz="3600" b="1" dirty="0" smtClean="0">
                <a:effectLst>
                  <a:outerShdw blurRad="38100" dist="38100" dir="2700000" algn="tl">
                    <a:srgbClr val="000000">
                      <a:alpha val="43137"/>
                    </a:srgbClr>
                  </a:outerShdw>
                </a:effectLst>
              </a:rPr>
              <a:t>.  In </a:t>
            </a:r>
            <a:r>
              <a:rPr lang="de-CH" sz="3600" b="1" dirty="0" err="1" smtClean="0">
                <a:effectLst>
                  <a:outerShdw blurRad="38100" dist="38100" dir="2700000" algn="tl">
                    <a:srgbClr val="000000">
                      <a:alpha val="43137"/>
                    </a:srgbClr>
                  </a:outerShdw>
                </a:effectLst>
              </a:rPr>
              <a:t>use</a:t>
            </a:r>
            <a:r>
              <a:rPr lang="de-CH" sz="3600" b="1" dirty="0" smtClean="0">
                <a:effectLst>
                  <a:outerShdw blurRad="38100" dist="38100" dir="2700000" algn="tl">
                    <a:srgbClr val="000000">
                      <a:alpha val="43137"/>
                    </a:srgbClr>
                  </a:outerShdw>
                </a:effectLst>
              </a:rPr>
              <a:t> </a:t>
            </a:r>
            <a:r>
              <a:rPr lang="de-CH" sz="3600" b="1" dirty="0" err="1" smtClean="0">
                <a:effectLst>
                  <a:outerShdw blurRad="38100" dist="38100" dir="2700000" algn="tl">
                    <a:srgbClr val="000000">
                      <a:alpha val="43137"/>
                    </a:srgbClr>
                  </a:outerShdw>
                </a:effectLst>
              </a:rPr>
              <a:t>for</a:t>
            </a:r>
            <a:r>
              <a:rPr lang="de-CH" sz="3600" b="1" dirty="0" smtClean="0">
                <a:effectLst>
                  <a:outerShdw blurRad="38100" dist="38100" dir="2700000" algn="tl">
                    <a:srgbClr val="000000">
                      <a:alpha val="43137"/>
                    </a:srgbClr>
                  </a:outerShdw>
                </a:effectLst>
              </a:rPr>
              <a:t> 16 </a:t>
            </a:r>
            <a:r>
              <a:rPr lang="de-CH" sz="3600" b="1" dirty="0" err="1" smtClean="0">
                <a:effectLst>
                  <a:outerShdw blurRad="38100" dist="38100" dir="2700000" algn="tl">
                    <a:srgbClr val="000000">
                      <a:alpha val="43137"/>
                    </a:srgbClr>
                  </a:outerShdw>
                </a:effectLst>
              </a:rPr>
              <a:t>seasons</a:t>
            </a:r>
            <a:r>
              <a:rPr lang="de-CH" sz="3600" b="1" dirty="0" smtClean="0">
                <a:effectLst>
                  <a:outerShdw blurRad="38100" dist="38100" dir="2700000" algn="tl">
                    <a:srgbClr val="000000">
                      <a:alpha val="43137"/>
                    </a:srgbClr>
                  </a:outerShdw>
                </a:effectLst>
              </a:rPr>
              <a:t>, </a:t>
            </a:r>
            <a:r>
              <a:rPr lang="de-CH" sz="3600" b="1" dirty="0" err="1" smtClean="0">
                <a:effectLst>
                  <a:outerShdw blurRad="38100" dist="38100" dir="2700000" algn="tl">
                    <a:srgbClr val="000000">
                      <a:alpha val="43137"/>
                    </a:srgbClr>
                  </a:outerShdw>
                </a:effectLst>
              </a:rPr>
              <a:t>it</a:t>
            </a:r>
            <a:r>
              <a:rPr lang="de-CH" sz="3600" b="1" dirty="0" smtClean="0">
                <a:effectLst>
                  <a:outerShdw blurRad="38100" dist="38100" dir="2700000" algn="tl">
                    <a:srgbClr val="000000">
                      <a:alpha val="43137"/>
                    </a:srgbClr>
                  </a:outerShdw>
                </a:effectLst>
              </a:rPr>
              <a:t> </a:t>
            </a:r>
            <a:r>
              <a:rPr lang="de-CH" sz="3600" b="1" dirty="0" err="1" smtClean="0">
                <a:effectLst>
                  <a:outerShdw blurRad="38100" dist="38100" dir="2700000" algn="tl">
                    <a:srgbClr val="000000">
                      <a:alpha val="43137"/>
                    </a:srgbClr>
                  </a:outerShdw>
                </a:effectLst>
              </a:rPr>
              <a:t>has</a:t>
            </a:r>
            <a:r>
              <a:rPr lang="de-CH" sz="3600" b="1" dirty="0" smtClean="0">
                <a:effectLst>
                  <a:outerShdw blurRad="38100" dist="38100" dir="2700000" algn="tl">
                    <a:srgbClr val="000000">
                      <a:alpha val="43137"/>
                    </a:srgbClr>
                  </a:outerShdw>
                </a:effectLst>
              </a:rPr>
              <a:t> </a:t>
            </a:r>
            <a:r>
              <a:rPr lang="de-CH" sz="3600" b="1" dirty="0" err="1" smtClean="0">
                <a:effectLst>
                  <a:outerShdw blurRad="38100" dist="38100" dir="2700000" algn="tl">
                    <a:srgbClr val="000000">
                      <a:alpha val="43137"/>
                    </a:srgbClr>
                  </a:outerShdw>
                </a:effectLst>
              </a:rPr>
              <a:t>been</a:t>
            </a:r>
            <a:r>
              <a:rPr lang="de-CH" sz="3600" b="1" dirty="0" smtClean="0">
                <a:effectLst>
                  <a:outerShdw blurRad="38100" dist="38100" dir="2700000" algn="tl">
                    <a:srgbClr val="000000">
                      <a:alpha val="43137"/>
                    </a:srgbClr>
                  </a:outerShdw>
                </a:effectLst>
              </a:rPr>
              <a:t> </a:t>
            </a:r>
            <a:r>
              <a:rPr lang="de-CH" sz="3600" b="1" dirty="0" err="1" smtClean="0">
                <a:effectLst>
                  <a:outerShdw blurRad="38100" dist="38100" dir="2700000" algn="tl">
                    <a:srgbClr val="000000">
                      <a:alpha val="43137"/>
                    </a:srgbClr>
                  </a:outerShdw>
                </a:effectLst>
              </a:rPr>
              <a:t>printed</a:t>
            </a:r>
            <a:r>
              <a:rPr lang="de-CH" sz="3600" b="1" dirty="0" smtClean="0">
                <a:effectLst>
                  <a:outerShdw blurRad="38100" dist="38100" dir="2700000" algn="tl">
                    <a:srgbClr val="000000">
                      <a:alpha val="43137"/>
                    </a:srgbClr>
                  </a:outerShdw>
                </a:effectLst>
              </a:rPr>
              <a:t> in 26 different </a:t>
            </a:r>
            <a:r>
              <a:rPr lang="de-CH" sz="3600" b="1" dirty="0" err="1" smtClean="0">
                <a:effectLst>
                  <a:outerShdw blurRad="38100" dist="38100" dir="2700000" algn="tl">
                    <a:srgbClr val="000000">
                      <a:alpha val="43137"/>
                    </a:srgbClr>
                  </a:outerShdw>
                </a:effectLst>
              </a:rPr>
              <a:t>languages</a:t>
            </a:r>
            <a:r>
              <a:rPr lang="de-CH" sz="3600" b="1" dirty="0" smtClean="0">
                <a:effectLst>
                  <a:outerShdw blurRad="38100" dist="38100" dir="2700000" algn="tl">
                    <a:srgbClr val="000000">
                      <a:alpha val="43137"/>
                    </a:srgbClr>
                  </a:outerShdw>
                </a:effectLst>
              </a:rPr>
              <a:t> …</a:t>
            </a:r>
          </a:p>
          <a:p>
            <a:pPr marL="0" indent="0">
              <a:buNone/>
            </a:pPr>
            <a:endParaRPr lang="de-CH" sz="20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1512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effectLst>
                  <a:outerShdw blurRad="38100" dist="38100" dir="2700000" algn="tl">
                    <a:srgbClr val="000000">
                      <a:alpha val="43137"/>
                    </a:srgbClr>
                  </a:outerShdw>
                </a:effectLst>
              </a:rPr>
              <a:t>… but, there are drawbacks</a:t>
            </a:r>
            <a:endParaRPr lang="de-CH" sz="2600" dirty="0"/>
          </a:p>
        </p:txBody>
      </p:sp>
      <p:sp>
        <p:nvSpPr>
          <p:cNvPr id="4" name="Slide Number Placeholder 3"/>
          <p:cNvSpPr>
            <a:spLocks noGrp="1"/>
          </p:cNvSpPr>
          <p:nvPr>
            <p:ph type="sldNum" sz="quarter" idx="11"/>
          </p:nvPr>
        </p:nvSpPr>
        <p:spPr/>
        <p:txBody>
          <a:bodyPr/>
          <a:lstStyle/>
          <a:p>
            <a:fld id="{F9535523-8ECD-4DBD-B2EF-811C31DF4F52}" type="slidenum">
              <a:rPr lang="en-US" smtClean="0"/>
              <a:t>6</a:t>
            </a:fld>
            <a:endParaRPr lang="en-US" dirty="0"/>
          </a:p>
        </p:txBody>
      </p:sp>
      <p:sp>
        <p:nvSpPr>
          <p:cNvPr id="5" name="Content Placeholder 4"/>
          <p:cNvSpPr>
            <a:spLocks noGrp="1"/>
          </p:cNvSpPr>
          <p:nvPr>
            <p:ph idx="1"/>
          </p:nvPr>
        </p:nvSpPr>
        <p:spPr/>
        <p:txBody>
          <a:bodyPr/>
          <a:lstStyle/>
          <a:p>
            <a:r>
              <a:rPr lang="de-CH" sz="2000" b="1" dirty="0" smtClean="0">
                <a:effectLst>
                  <a:outerShdw blurRad="38100" dist="38100" dir="2700000" algn="tl">
                    <a:srgbClr val="000000">
                      <a:alpha val="43137"/>
                    </a:srgbClr>
                  </a:outerShdw>
                </a:effectLst>
              </a:rPr>
              <a:t> </a:t>
            </a:r>
            <a:r>
              <a:rPr lang="de-CH" sz="2000" dirty="0" err="1" smtClean="0"/>
              <a:t>There</a:t>
            </a:r>
            <a:r>
              <a:rPr lang="de-CH" sz="2000" dirty="0" smtClean="0"/>
              <a:t> </a:t>
            </a:r>
            <a:r>
              <a:rPr lang="de-CH" sz="2000" dirty="0" err="1" smtClean="0"/>
              <a:t>is</a:t>
            </a:r>
            <a:r>
              <a:rPr lang="de-CH" sz="2000" dirty="0" smtClean="0"/>
              <a:t> a </a:t>
            </a:r>
            <a:r>
              <a:rPr lang="de-CH" sz="2000" dirty="0" err="1" smtClean="0"/>
              <a:t>duplication</a:t>
            </a:r>
            <a:r>
              <a:rPr lang="de-CH" sz="2000" dirty="0" smtClean="0"/>
              <a:t> </a:t>
            </a:r>
            <a:r>
              <a:rPr lang="de-CH" sz="2000" dirty="0" err="1" smtClean="0"/>
              <a:t>of</a:t>
            </a:r>
            <a:r>
              <a:rPr lang="de-CH" sz="2000" dirty="0" smtClean="0"/>
              <a:t> </a:t>
            </a:r>
            <a:r>
              <a:rPr lang="de-CH" sz="2000" dirty="0" err="1" smtClean="0"/>
              <a:t>information</a:t>
            </a:r>
            <a:r>
              <a:rPr lang="de-CH" sz="2000" dirty="0" smtClean="0"/>
              <a:t> in </a:t>
            </a:r>
            <a:r>
              <a:rPr lang="de-CH" sz="2000" dirty="0" err="1" smtClean="0"/>
              <a:t>the</a:t>
            </a:r>
            <a:r>
              <a:rPr lang="de-CH" sz="2000" dirty="0" smtClean="0"/>
              <a:t> </a:t>
            </a:r>
            <a:r>
              <a:rPr lang="de-CH" sz="2000" dirty="0" err="1" smtClean="0"/>
              <a:t>contents</a:t>
            </a:r>
            <a:r>
              <a:rPr lang="de-CH" sz="2000" dirty="0" smtClean="0"/>
              <a:t> </a:t>
            </a:r>
            <a:r>
              <a:rPr lang="de-CH" sz="2000" dirty="0" err="1" smtClean="0"/>
              <a:t>that</a:t>
            </a:r>
            <a:r>
              <a:rPr lang="de-CH" sz="2000" dirty="0" smtClean="0"/>
              <a:t> </a:t>
            </a:r>
            <a:r>
              <a:rPr lang="de-CH" sz="2000" dirty="0" err="1" smtClean="0"/>
              <a:t>conflicts</a:t>
            </a:r>
            <a:r>
              <a:rPr lang="de-CH" sz="2000" dirty="0" smtClean="0"/>
              <a:t> </a:t>
            </a:r>
            <a:r>
              <a:rPr lang="de-CH" sz="2000" dirty="0" err="1" smtClean="0"/>
              <a:t>with</a:t>
            </a:r>
            <a:r>
              <a:rPr lang="de-CH" sz="2000" dirty="0" smtClean="0"/>
              <a:t> </a:t>
            </a:r>
            <a:r>
              <a:rPr lang="de-CH" sz="2000" dirty="0" err="1" smtClean="0"/>
              <a:t>other</a:t>
            </a:r>
            <a:r>
              <a:rPr lang="de-CH" sz="2000" dirty="0" smtClean="0"/>
              <a:t> IIHF </a:t>
            </a:r>
            <a:r>
              <a:rPr lang="de-CH" sz="2000" dirty="0" err="1" smtClean="0"/>
              <a:t>documents</a:t>
            </a:r>
            <a:endParaRPr lang="de-CH" sz="2000" dirty="0" smtClean="0"/>
          </a:p>
          <a:p>
            <a:r>
              <a:rPr lang="de-CH" sz="2000" dirty="0" err="1"/>
              <a:t>Inconsistent</a:t>
            </a:r>
            <a:r>
              <a:rPr lang="de-CH" sz="2000" dirty="0"/>
              <a:t> </a:t>
            </a:r>
            <a:r>
              <a:rPr lang="de-CH" sz="2000" dirty="0" err="1"/>
              <a:t>wording</a:t>
            </a:r>
            <a:r>
              <a:rPr lang="de-CH" sz="2000" dirty="0"/>
              <a:t> </a:t>
            </a:r>
            <a:r>
              <a:rPr lang="de-CH" sz="2000" dirty="0" err="1"/>
              <a:t>and</a:t>
            </a:r>
            <a:r>
              <a:rPr lang="de-CH" sz="2000" dirty="0"/>
              <a:t> </a:t>
            </a:r>
            <a:r>
              <a:rPr lang="de-CH" sz="2000" dirty="0" err="1"/>
              <a:t>contradictions</a:t>
            </a:r>
            <a:r>
              <a:rPr lang="de-CH" sz="2000" dirty="0"/>
              <a:t> </a:t>
            </a:r>
            <a:r>
              <a:rPr lang="de-CH" sz="2000" dirty="0" err="1" smtClean="0"/>
              <a:t>have</a:t>
            </a:r>
            <a:r>
              <a:rPr lang="de-CH" sz="2000" dirty="0" smtClean="0"/>
              <a:t> </a:t>
            </a:r>
            <a:r>
              <a:rPr lang="de-CH" sz="2000" dirty="0" err="1"/>
              <a:t>crept</a:t>
            </a:r>
            <a:r>
              <a:rPr lang="de-CH" sz="2000" dirty="0"/>
              <a:t> </a:t>
            </a:r>
            <a:r>
              <a:rPr lang="de-CH" sz="2000" dirty="0" err="1"/>
              <a:t>into</a:t>
            </a:r>
            <a:r>
              <a:rPr lang="de-CH" sz="2000" dirty="0"/>
              <a:t> </a:t>
            </a:r>
            <a:r>
              <a:rPr lang="de-CH" sz="2000" dirty="0" err="1"/>
              <a:t>the</a:t>
            </a:r>
            <a:r>
              <a:rPr lang="de-CH" sz="2000" dirty="0"/>
              <a:t> </a:t>
            </a:r>
            <a:r>
              <a:rPr lang="de-CH" sz="2000" dirty="0" err="1" smtClean="0"/>
              <a:t>text</a:t>
            </a:r>
            <a:endParaRPr lang="de-CH" sz="2000" dirty="0" smtClean="0"/>
          </a:p>
          <a:p>
            <a:r>
              <a:rPr lang="de-CH" sz="2000" dirty="0" smtClean="0"/>
              <a:t>The IIHF Case </a:t>
            </a:r>
            <a:r>
              <a:rPr lang="de-CH" sz="2000" dirty="0"/>
              <a:t>B</a:t>
            </a:r>
            <a:r>
              <a:rPr lang="de-CH" sz="2000" dirty="0" smtClean="0"/>
              <a:t>ook </a:t>
            </a:r>
            <a:r>
              <a:rPr lang="de-CH" sz="2000" dirty="0" err="1" smtClean="0"/>
              <a:t>needed</a:t>
            </a:r>
            <a:r>
              <a:rPr lang="de-CH" sz="2000" dirty="0" smtClean="0"/>
              <a:t> </a:t>
            </a:r>
            <a:r>
              <a:rPr lang="de-CH" sz="2000" dirty="0" err="1" smtClean="0"/>
              <a:t>expanding</a:t>
            </a:r>
            <a:r>
              <a:rPr lang="de-CH" sz="2000" dirty="0" smtClean="0"/>
              <a:t> </a:t>
            </a:r>
            <a:r>
              <a:rPr lang="de-CH" sz="2000" dirty="0" err="1" smtClean="0"/>
              <a:t>as</a:t>
            </a:r>
            <a:r>
              <a:rPr lang="de-CH" sz="2000" dirty="0" smtClean="0"/>
              <a:t> </a:t>
            </a:r>
            <a:r>
              <a:rPr lang="de-CH" sz="2000" dirty="0" err="1" smtClean="0"/>
              <a:t>did</a:t>
            </a:r>
            <a:r>
              <a:rPr lang="de-CH" sz="2000" dirty="0" smtClean="0"/>
              <a:t> </a:t>
            </a:r>
            <a:r>
              <a:rPr lang="de-CH" sz="2000" dirty="0" err="1" smtClean="0"/>
              <a:t>rule</a:t>
            </a:r>
            <a:r>
              <a:rPr lang="de-CH" sz="2000" dirty="0" smtClean="0"/>
              <a:t> </a:t>
            </a:r>
            <a:r>
              <a:rPr lang="de-CH" sz="2000" dirty="0" err="1" smtClean="0"/>
              <a:t>the</a:t>
            </a:r>
            <a:r>
              <a:rPr lang="de-CH" sz="2000" dirty="0" smtClean="0"/>
              <a:t> </a:t>
            </a:r>
            <a:r>
              <a:rPr lang="de-CH" sz="2000" dirty="0" err="1" smtClean="0"/>
              <a:t>number</a:t>
            </a:r>
            <a:r>
              <a:rPr lang="de-CH" sz="2000" dirty="0" smtClean="0"/>
              <a:t> </a:t>
            </a:r>
            <a:r>
              <a:rPr lang="de-CH" sz="2000" dirty="0" err="1" smtClean="0"/>
              <a:t>and</a:t>
            </a:r>
            <a:r>
              <a:rPr lang="de-CH" sz="2000" dirty="0" smtClean="0"/>
              <a:t> </a:t>
            </a:r>
            <a:r>
              <a:rPr lang="de-CH" sz="2000" dirty="0" err="1" smtClean="0"/>
              <a:t>frequency</a:t>
            </a:r>
            <a:r>
              <a:rPr lang="de-CH" sz="2000" dirty="0" smtClean="0"/>
              <a:t> </a:t>
            </a:r>
            <a:r>
              <a:rPr lang="de-CH" sz="2000" dirty="0" err="1" smtClean="0"/>
              <a:t>of</a:t>
            </a:r>
            <a:r>
              <a:rPr lang="de-CH" sz="2000" dirty="0" smtClean="0"/>
              <a:t> </a:t>
            </a:r>
            <a:r>
              <a:rPr lang="de-CH" sz="2000" dirty="0" err="1" smtClean="0"/>
              <a:t>interpretation</a:t>
            </a:r>
            <a:r>
              <a:rPr lang="de-CH" sz="2000" dirty="0" smtClean="0"/>
              <a:t> </a:t>
            </a:r>
            <a:r>
              <a:rPr lang="de-CH" sz="2000" dirty="0" err="1" smtClean="0"/>
              <a:t>and</a:t>
            </a:r>
            <a:r>
              <a:rPr lang="de-CH" sz="2000" dirty="0" smtClean="0"/>
              <a:t> </a:t>
            </a:r>
            <a:r>
              <a:rPr lang="de-CH" sz="2000" dirty="0" err="1" smtClean="0"/>
              <a:t>rule</a:t>
            </a:r>
            <a:r>
              <a:rPr lang="de-CH" sz="2000" dirty="0" smtClean="0"/>
              <a:t> </a:t>
            </a:r>
            <a:r>
              <a:rPr lang="de-CH" sz="2000" dirty="0" err="1" smtClean="0"/>
              <a:t>bulletins</a:t>
            </a:r>
            <a:r>
              <a:rPr lang="de-CH" sz="2000" dirty="0" smtClean="0"/>
              <a:t> </a:t>
            </a:r>
            <a:r>
              <a:rPr lang="de-CH" sz="2000" dirty="0" err="1" smtClean="0"/>
              <a:t>distributed</a:t>
            </a:r>
            <a:r>
              <a:rPr lang="de-CH" sz="2000" dirty="0" smtClean="0"/>
              <a:t> </a:t>
            </a:r>
            <a:r>
              <a:rPr lang="de-CH" sz="2000" dirty="0" err="1" smtClean="0"/>
              <a:t>to</a:t>
            </a:r>
            <a:r>
              <a:rPr lang="de-CH" sz="2000" dirty="0" smtClean="0"/>
              <a:t> </a:t>
            </a:r>
            <a:r>
              <a:rPr lang="de-CH" sz="2000" dirty="0" err="1" smtClean="0"/>
              <a:t>the</a:t>
            </a:r>
            <a:r>
              <a:rPr lang="de-CH" sz="2000" dirty="0" smtClean="0"/>
              <a:t> IIHF </a:t>
            </a:r>
            <a:r>
              <a:rPr lang="de-CH" sz="2000" dirty="0" err="1" smtClean="0"/>
              <a:t>membership</a:t>
            </a:r>
            <a:r>
              <a:rPr lang="de-CH" sz="2000" dirty="0" smtClean="0"/>
              <a:t> </a:t>
            </a:r>
            <a:r>
              <a:rPr lang="de-CH" sz="2000" dirty="0" err="1" smtClean="0"/>
              <a:t>to</a:t>
            </a:r>
            <a:r>
              <a:rPr lang="de-CH" sz="2000" dirty="0" smtClean="0"/>
              <a:t> </a:t>
            </a:r>
            <a:r>
              <a:rPr lang="de-CH" sz="2000" dirty="0" err="1" smtClean="0"/>
              <a:t>clarify</a:t>
            </a:r>
            <a:r>
              <a:rPr lang="de-CH" sz="2000" dirty="0" smtClean="0"/>
              <a:t> </a:t>
            </a:r>
            <a:r>
              <a:rPr lang="de-CH" sz="2000" dirty="0" err="1" smtClean="0"/>
              <a:t>rules</a:t>
            </a:r>
            <a:r>
              <a:rPr lang="de-CH" sz="2000" dirty="0" smtClean="0"/>
              <a:t> </a:t>
            </a:r>
            <a:r>
              <a:rPr lang="de-CH" sz="2000" dirty="0" err="1" smtClean="0"/>
              <a:t>and</a:t>
            </a:r>
            <a:r>
              <a:rPr lang="de-CH" sz="2000" dirty="0" smtClean="0"/>
              <a:t> </a:t>
            </a:r>
            <a:r>
              <a:rPr lang="de-CH" sz="2000" dirty="0" err="1" smtClean="0"/>
              <a:t>their</a:t>
            </a:r>
            <a:r>
              <a:rPr lang="de-CH" sz="2000" dirty="0" smtClean="0"/>
              <a:t> </a:t>
            </a:r>
            <a:r>
              <a:rPr lang="de-CH" sz="2000" dirty="0" err="1" smtClean="0"/>
              <a:t>application</a:t>
            </a:r>
            <a:endParaRPr lang="de-CH" sz="2000" dirty="0" smtClean="0"/>
          </a:p>
          <a:p>
            <a:r>
              <a:rPr lang="de-CH" sz="2000" dirty="0" smtClean="0"/>
              <a:t>Goaltender </a:t>
            </a:r>
            <a:r>
              <a:rPr lang="de-CH" sz="2000" dirty="0" err="1" smtClean="0"/>
              <a:t>equipment</a:t>
            </a:r>
            <a:r>
              <a:rPr lang="de-CH" sz="2000" dirty="0" smtClean="0"/>
              <a:t> </a:t>
            </a:r>
            <a:r>
              <a:rPr lang="de-CH" sz="2000" dirty="0" err="1" smtClean="0"/>
              <a:t>pieces</a:t>
            </a:r>
            <a:r>
              <a:rPr lang="de-CH" sz="2000" dirty="0" smtClean="0"/>
              <a:t> </a:t>
            </a:r>
            <a:r>
              <a:rPr lang="de-CH" sz="2000" dirty="0" err="1" smtClean="0"/>
              <a:t>that</a:t>
            </a:r>
            <a:r>
              <a:rPr lang="de-CH" sz="2000" dirty="0" smtClean="0"/>
              <a:t> </a:t>
            </a:r>
            <a:r>
              <a:rPr lang="de-CH" sz="2000" dirty="0" err="1" smtClean="0"/>
              <a:t>require</a:t>
            </a:r>
            <a:r>
              <a:rPr lang="de-CH" sz="2000" dirty="0" smtClean="0"/>
              <a:t> </a:t>
            </a:r>
            <a:r>
              <a:rPr lang="de-CH" sz="2000" dirty="0" err="1" smtClean="0"/>
              <a:t>measurement</a:t>
            </a:r>
            <a:r>
              <a:rPr lang="de-CH" sz="2000" dirty="0" smtClean="0"/>
              <a:t> </a:t>
            </a:r>
            <a:r>
              <a:rPr lang="de-CH" sz="2000" dirty="0" err="1" smtClean="0"/>
              <a:t>have</a:t>
            </a:r>
            <a:r>
              <a:rPr lang="de-CH" sz="2000" dirty="0" smtClean="0"/>
              <a:t> </a:t>
            </a:r>
            <a:r>
              <a:rPr lang="de-CH" sz="2000" dirty="0" err="1" smtClean="0"/>
              <a:t>expanded</a:t>
            </a:r>
            <a:r>
              <a:rPr lang="de-CH" sz="2000" dirty="0" smtClean="0"/>
              <a:t> on a </a:t>
            </a:r>
            <a:r>
              <a:rPr lang="de-CH" sz="2000" dirty="0" err="1" smtClean="0"/>
              <a:t>regular</a:t>
            </a:r>
            <a:r>
              <a:rPr lang="de-CH" sz="2000" dirty="0" smtClean="0"/>
              <a:t> </a:t>
            </a:r>
            <a:r>
              <a:rPr lang="de-CH" sz="2000" dirty="0" err="1" smtClean="0"/>
              <a:t>basis</a:t>
            </a:r>
            <a:r>
              <a:rPr lang="de-CH" sz="2000" dirty="0" smtClean="0"/>
              <a:t> </a:t>
            </a:r>
            <a:r>
              <a:rPr lang="de-CH" sz="2000" dirty="0" err="1" smtClean="0"/>
              <a:t>and</a:t>
            </a:r>
            <a:r>
              <a:rPr lang="de-CH" sz="2000" dirty="0" smtClean="0"/>
              <a:t> </a:t>
            </a:r>
            <a:r>
              <a:rPr lang="de-CH" sz="2000" dirty="0" err="1" smtClean="0"/>
              <a:t>greater</a:t>
            </a:r>
            <a:r>
              <a:rPr lang="de-CH" sz="2000" dirty="0" smtClean="0"/>
              <a:t> </a:t>
            </a:r>
            <a:r>
              <a:rPr lang="de-CH" sz="2000" dirty="0" err="1" smtClean="0"/>
              <a:t>frequency</a:t>
            </a:r>
            <a:r>
              <a:rPr lang="de-CH" sz="2000" dirty="0" smtClean="0"/>
              <a:t> </a:t>
            </a:r>
            <a:r>
              <a:rPr lang="de-CH" sz="2000" dirty="0" err="1" smtClean="0"/>
              <a:t>of</a:t>
            </a:r>
            <a:r>
              <a:rPr lang="de-CH" sz="2000" dirty="0" smtClean="0"/>
              <a:t> </a:t>
            </a:r>
            <a:r>
              <a:rPr lang="de-CH" sz="2000" dirty="0" err="1" smtClean="0"/>
              <a:t>control</a:t>
            </a:r>
            <a:r>
              <a:rPr lang="de-CH" sz="2000" dirty="0" smtClean="0"/>
              <a:t> </a:t>
            </a:r>
            <a:r>
              <a:rPr lang="de-CH" sz="2000" dirty="0" err="1" smtClean="0"/>
              <a:t>is</a:t>
            </a:r>
            <a:r>
              <a:rPr lang="de-CH" sz="2000" dirty="0" smtClean="0"/>
              <a:t> </a:t>
            </a:r>
            <a:r>
              <a:rPr lang="de-CH" sz="2000" dirty="0" err="1" smtClean="0"/>
              <a:t>required</a:t>
            </a:r>
            <a:endParaRPr lang="de-CH" sz="2000" dirty="0" smtClean="0"/>
          </a:p>
          <a:p>
            <a:r>
              <a:rPr lang="de-CH" sz="2000" dirty="0" err="1" smtClean="0"/>
              <a:t>Schematics</a:t>
            </a:r>
            <a:r>
              <a:rPr lang="de-CH" sz="2000" dirty="0" smtClean="0"/>
              <a:t>, </a:t>
            </a:r>
            <a:r>
              <a:rPr lang="de-CH" sz="2000" dirty="0" err="1" smtClean="0"/>
              <a:t>drawings</a:t>
            </a:r>
            <a:r>
              <a:rPr lang="de-CH" sz="2000" dirty="0" smtClean="0"/>
              <a:t> </a:t>
            </a:r>
            <a:r>
              <a:rPr lang="de-CH" sz="2000" dirty="0" err="1" smtClean="0"/>
              <a:t>and</a:t>
            </a:r>
            <a:r>
              <a:rPr lang="de-CH" sz="2000" dirty="0" smtClean="0"/>
              <a:t> </a:t>
            </a:r>
            <a:r>
              <a:rPr lang="de-CH" sz="2000" dirty="0" err="1" smtClean="0"/>
              <a:t>photos</a:t>
            </a:r>
            <a:r>
              <a:rPr lang="de-CH" sz="2000" dirty="0" smtClean="0"/>
              <a:t> </a:t>
            </a:r>
            <a:r>
              <a:rPr lang="de-CH" sz="2000" dirty="0" err="1" smtClean="0"/>
              <a:t>need</a:t>
            </a:r>
            <a:r>
              <a:rPr lang="de-CH" sz="2000" dirty="0" smtClean="0"/>
              <a:t> </a:t>
            </a:r>
            <a:r>
              <a:rPr lang="de-CH" sz="2000" dirty="0" err="1" smtClean="0"/>
              <a:t>upgrading</a:t>
            </a:r>
            <a:r>
              <a:rPr lang="de-CH" sz="2000" dirty="0" smtClean="0"/>
              <a:t> </a:t>
            </a:r>
          </a:p>
          <a:p>
            <a:r>
              <a:rPr lang="de-CH" sz="2000" dirty="0" smtClean="0"/>
              <a:t>The </a:t>
            </a:r>
            <a:r>
              <a:rPr lang="de-CH" sz="2000" dirty="0" err="1" smtClean="0"/>
              <a:t>current</a:t>
            </a:r>
            <a:r>
              <a:rPr lang="de-CH" sz="2000" dirty="0" smtClean="0"/>
              <a:t> </a:t>
            </a:r>
            <a:r>
              <a:rPr lang="de-CH" sz="2000" dirty="0" err="1" smtClean="0"/>
              <a:t>format</a:t>
            </a:r>
            <a:r>
              <a:rPr lang="de-CH" sz="2000" dirty="0" smtClean="0"/>
              <a:t> </a:t>
            </a:r>
            <a:r>
              <a:rPr lang="de-CH" sz="2000" dirty="0" err="1" smtClean="0"/>
              <a:t>does</a:t>
            </a:r>
            <a:r>
              <a:rPr lang="de-CH" sz="2000" dirty="0" smtClean="0"/>
              <a:t> not </a:t>
            </a:r>
            <a:r>
              <a:rPr lang="de-CH" sz="2000" dirty="0" err="1" smtClean="0"/>
              <a:t>lend</a:t>
            </a:r>
            <a:r>
              <a:rPr lang="de-CH" sz="2000" dirty="0" smtClean="0"/>
              <a:t> </a:t>
            </a:r>
            <a:r>
              <a:rPr lang="de-CH" sz="2000" dirty="0" err="1" smtClean="0"/>
              <a:t>itself</a:t>
            </a:r>
            <a:r>
              <a:rPr lang="de-CH" sz="2000" dirty="0" smtClean="0"/>
              <a:t> </a:t>
            </a:r>
            <a:r>
              <a:rPr lang="de-CH" sz="2000" dirty="0" err="1" smtClean="0"/>
              <a:t>to</a:t>
            </a:r>
            <a:r>
              <a:rPr lang="de-CH" sz="2000" dirty="0" smtClean="0"/>
              <a:t> </a:t>
            </a:r>
            <a:r>
              <a:rPr lang="de-CH" sz="2000" dirty="0" err="1" smtClean="0"/>
              <a:t>include</a:t>
            </a:r>
            <a:r>
              <a:rPr lang="de-CH" sz="2000" dirty="0" smtClean="0"/>
              <a:t> all relevant </a:t>
            </a:r>
            <a:r>
              <a:rPr lang="de-CH" sz="2000" dirty="0" err="1" smtClean="0"/>
              <a:t>information</a:t>
            </a:r>
            <a:r>
              <a:rPr lang="de-CH" sz="2000" dirty="0" smtClean="0"/>
              <a:t> </a:t>
            </a:r>
            <a:r>
              <a:rPr lang="de-CH" sz="2000" dirty="0" err="1" smtClean="0"/>
              <a:t>for</a:t>
            </a:r>
            <a:r>
              <a:rPr lang="de-CH" sz="2000" dirty="0" smtClean="0"/>
              <a:t> </a:t>
            </a:r>
            <a:r>
              <a:rPr lang="de-CH" sz="2000" dirty="0" err="1" smtClean="0"/>
              <a:t>explaining</a:t>
            </a:r>
            <a:r>
              <a:rPr lang="de-CH" sz="2000" dirty="0" smtClean="0"/>
              <a:t> </a:t>
            </a:r>
            <a:r>
              <a:rPr lang="de-CH" sz="2000" dirty="0" err="1" smtClean="0"/>
              <a:t>or</a:t>
            </a:r>
            <a:r>
              <a:rPr lang="de-CH" sz="2000" dirty="0" smtClean="0"/>
              <a:t> </a:t>
            </a:r>
            <a:r>
              <a:rPr lang="de-CH" sz="2000" dirty="0" err="1" smtClean="0"/>
              <a:t>applying</a:t>
            </a:r>
            <a:r>
              <a:rPr lang="de-CH" sz="2000" dirty="0" smtClean="0"/>
              <a:t> </a:t>
            </a:r>
            <a:r>
              <a:rPr lang="de-CH" sz="2000" dirty="0" err="1" smtClean="0"/>
              <a:t>the</a:t>
            </a:r>
            <a:r>
              <a:rPr lang="de-CH" sz="2000" dirty="0" smtClean="0"/>
              <a:t> </a:t>
            </a:r>
            <a:r>
              <a:rPr lang="de-CH" sz="2000" dirty="0" err="1" smtClean="0"/>
              <a:t>rules</a:t>
            </a:r>
            <a:endParaRPr lang="de-CH" sz="2000" dirty="0" smtClean="0"/>
          </a:p>
          <a:p>
            <a:endParaRPr lang="de-CH" sz="2000" dirty="0" smtClean="0"/>
          </a:p>
          <a:p>
            <a:endParaRPr lang="de-CH" sz="2000" dirty="0"/>
          </a:p>
        </p:txBody>
      </p:sp>
    </p:spTree>
    <p:extLst>
      <p:ext uri="{BB962C8B-B14F-4D97-AF65-F5344CB8AC3E}">
        <p14:creationId xmlns:p14="http://schemas.microsoft.com/office/powerpoint/2010/main" val="106794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effectLst>
                  <a:outerShdw blurRad="38100" dist="38100" dir="2700000" algn="tl">
                    <a:srgbClr val="000000">
                      <a:alpha val="43137"/>
                    </a:srgbClr>
                  </a:outerShdw>
                </a:effectLst>
              </a:rPr>
              <a:t/>
            </a:r>
            <a:br>
              <a:rPr lang="en-US" sz="2600" b="1" dirty="0" smtClean="0">
                <a:effectLst>
                  <a:outerShdw blurRad="38100" dist="38100" dir="2700000" algn="tl">
                    <a:srgbClr val="000000">
                      <a:alpha val="43137"/>
                    </a:srgbClr>
                  </a:outerShdw>
                </a:effectLst>
              </a:rPr>
            </a:br>
            <a:r>
              <a:rPr lang="en-US" sz="2600" b="1" dirty="0" smtClean="0">
                <a:effectLst>
                  <a:outerShdw blurRad="38100" dist="38100" dir="2700000" algn="tl">
                    <a:srgbClr val="000000">
                      <a:alpha val="43137"/>
                    </a:srgbClr>
                  </a:outerShdw>
                </a:effectLst>
              </a:rPr>
              <a:t>The IIHF Rule Congress Summary</a:t>
            </a:r>
            <a:endParaRPr lang="de-CH" sz="2600" dirty="0"/>
          </a:p>
        </p:txBody>
      </p:sp>
      <p:sp>
        <p:nvSpPr>
          <p:cNvPr id="4" name="Slide Number Placeholder 3"/>
          <p:cNvSpPr>
            <a:spLocks noGrp="1"/>
          </p:cNvSpPr>
          <p:nvPr>
            <p:ph type="sldNum" sz="quarter" idx="11"/>
          </p:nvPr>
        </p:nvSpPr>
        <p:spPr/>
        <p:txBody>
          <a:bodyPr/>
          <a:lstStyle/>
          <a:p>
            <a:fld id="{F9535523-8ECD-4DBD-B2EF-811C31DF4F52}" type="slidenum">
              <a:rPr lang="en-US" smtClean="0"/>
              <a:t>7</a:t>
            </a:fld>
            <a:endParaRPr lang="en-US" dirty="0"/>
          </a:p>
        </p:txBody>
      </p:sp>
      <p:sp>
        <p:nvSpPr>
          <p:cNvPr id="5" name="Content Placeholder 4"/>
          <p:cNvSpPr>
            <a:spLocks noGrp="1"/>
          </p:cNvSpPr>
          <p:nvPr>
            <p:ph idx="1"/>
          </p:nvPr>
        </p:nvSpPr>
        <p:spPr/>
        <p:txBody>
          <a:bodyPr/>
          <a:lstStyle/>
          <a:p>
            <a:endParaRPr lang="de-CH" sz="2000" dirty="0" smtClean="0"/>
          </a:p>
          <a:p>
            <a:r>
              <a:rPr lang="de-CH" sz="2000" dirty="0" smtClean="0"/>
              <a:t>The </a:t>
            </a:r>
            <a:r>
              <a:rPr lang="de-CH" sz="2000" dirty="0" err="1" smtClean="0"/>
              <a:t>development</a:t>
            </a:r>
            <a:r>
              <a:rPr lang="de-CH" sz="2000" dirty="0" smtClean="0"/>
              <a:t> </a:t>
            </a:r>
            <a:r>
              <a:rPr lang="de-CH" sz="2000" dirty="0" err="1" smtClean="0"/>
              <a:t>of</a:t>
            </a:r>
            <a:r>
              <a:rPr lang="de-CH" sz="2000" dirty="0" smtClean="0"/>
              <a:t> </a:t>
            </a:r>
            <a:r>
              <a:rPr lang="de-CH" sz="2000" dirty="0" err="1" smtClean="0"/>
              <a:t>the</a:t>
            </a:r>
            <a:r>
              <a:rPr lang="de-CH" sz="2000" dirty="0" smtClean="0"/>
              <a:t> 2014 IIHF </a:t>
            </a:r>
            <a:r>
              <a:rPr lang="de-CH" sz="2000" dirty="0" err="1" smtClean="0"/>
              <a:t>Rule</a:t>
            </a:r>
            <a:r>
              <a:rPr lang="de-CH" sz="2000" dirty="0" smtClean="0"/>
              <a:t> Book was </a:t>
            </a:r>
            <a:r>
              <a:rPr lang="de-CH" sz="2000" dirty="0" err="1" smtClean="0"/>
              <a:t>delayed</a:t>
            </a:r>
            <a:r>
              <a:rPr lang="de-CH" sz="2000" dirty="0" smtClean="0"/>
              <a:t> </a:t>
            </a:r>
          </a:p>
          <a:p>
            <a:r>
              <a:rPr lang="de-CH" sz="2000" dirty="0" smtClean="0"/>
              <a:t>The IIHF </a:t>
            </a:r>
            <a:r>
              <a:rPr lang="de-CH" sz="2000" dirty="0" err="1" smtClean="0"/>
              <a:t>membership</a:t>
            </a:r>
            <a:r>
              <a:rPr lang="de-CH" sz="2000" dirty="0" smtClean="0"/>
              <a:t> </a:t>
            </a:r>
            <a:r>
              <a:rPr lang="de-CH" sz="2000" dirty="0" err="1" smtClean="0"/>
              <a:t>approved</a:t>
            </a:r>
            <a:r>
              <a:rPr lang="de-CH" sz="2000" dirty="0" smtClean="0"/>
              <a:t> </a:t>
            </a:r>
            <a:r>
              <a:rPr lang="de-CH" sz="2000" dirty="0" err="1" smtClean="0"/>
              <a:t>the</a:t>
            </a:r>
            <a:r>
              <a:rPr lang="de-CH" sz="2000" dirty="0" smtClean="0"/>
              <a:t> </a:t>
            </a:r>
            <a:r>
              <a:rPr lang="de-CH" sz="2000" dirty="0" err="1" smtClean="0"/>
              <a:t>delay</a:t>
            </a:r>
            <a:r>
              <a:rPr lang="de-CH" sz="2000" dirty="0" smtClean="0"/>
              <a:t> </a:t>
            </a:r>
            <a:r>
              <a:rPr lang="de-CH" sz="2000" dirty="0" err="1" smtClean="0"/>
              <a:t>for</a:t>
            </a:r>
            <a:r>
              <a:rPr lang="de-CH" sz="2000" dirty="0" smtClean="0"/>
              <a:t> </a:t>
            </a:r>
            <a:r>
              <a:rPr lang="de-CH" sz="2000" dirty="0" err="1" smtClean="0"/>
              <a:t>the</a:t>
            </a:r>
            <a:r>
              <a:rPr lang="de-CH" sz="2000" dirty="0" smtClean="0"/>
              <a:t> </a:t>
            </a:r>
            <a:r>
              <a:rPr lang="de-CH" sz="2000" dirty="0" err="1" smtClean="0"/>
              <a:t>submission</a:t>
            </a:r>
            <a:r>
              <a:rPr lang="de-CH" sz="2000" dirty="0" smtClean="0"/>
              <a:t> </a:t>
            </a:r>
            <a:r>
              <a:rPr lang="de-CH" sz="2000" dirty="0" err="1" smtClean="0"/>
              <a:t>of</a:t>
            </a:r>
            <a:r>
              <a:rPr lang="de-CH" sz="2000" dirty="0" smtClean="0"/>
              <a:t> </a:t>
            </a:r>
            <a:r>
              <a:rPr lang="de-CH" sz="2000" dirty="0" err="1" smtClean="0"/>
              <a:t>rule</a:t>
            </a:r>
            <a:r>
              <a:rPr lang="de-CH" sz="2000" dirty="0" smtClean="0"/>
              <a:t> </a:t>
            </a:r>
            <a:r>
              <a:rPr lang="de-CH" sz="2000" dirty="0" err="1" smtClean="0"/>
              <a:t>proposals</a:t>
            </a:r>
            <a:r>
              <a:rPr lang="de-CH" sz="2000" dirty="0" smtClean="0"/>
              <a:t> </a:t>
            </a:r>
            <a:r>
              <a:rPr lang="de-CH" sz="2000" dirty="0" err="1" smtClean="0"/>
              <a:t>by</a:t>
            </a:r>
            <a:r>
              <a:rPr lang="de-CH" sz="2000" dirty="0" smtClean="0"/>
              <a:t> </a:t>
            </a:r>
            <a:r>
              <a:rPr lang="de-CH" sz="2000" dirty="0" err="1" smtClean="0"/>
              <a:t>one</a:t>
            </a:r>
            <a:r>
              <a:rPr lang="de-CH" sz="2000" dirty="0" smtClean="0"/>
              <a:t> </a:t>
            </a:r>
            <a:r>
              <a:rPr lang="de-CH" sz="2000" dirty="0" err="1" smtClean="0"/>
              <a:t>year</a:t>
            </a:r>
            <a:r>
              <a:rPr lang="de-CH" sz="2000" dirty="0" smtClean="0"/>
              <a:t> due </a:t>
            </a:r>
            <a:r>
              <a:rPr lang="de-CH" sz="2000" dirty="0" err="1" smtClean="0"/>
              <a:t>to</a:t>
            </a:r>
            <a:r>
              <a:rPr lang="de-CH" sz="2000" dirty="0" smtClean="0"/>
              <a:t> </a:t>
            </a:r>
            <a:r>
              <a:rPr lang="de-CH" sz="2000" dirty="0" err="1" smtClean="0"/>
              <a:t>late</a:t>
            </a:r>
            <a:r>
              <a:rPr lang="de-CH" sz="2000" dirty="0" smtClean="0"/>
              <a:t> </a:t>
            </a:r>
            <a:r>
              <a:rPr lang="de-CH" sz="2000" dirty="0" err="1" smtClean="0"/>
              <a:t>election</a:t>
            </a:r>
            <a:r>
              <a:rPr lang="de-CH" sz="2000" dirty="0" smtClean="0"/>
              <a:t> </a:t>
            </a:r>
            <a:r>
              <a:rPr lang="de-CH" sz="2000" dirty="0" err="1" smtClean="0"/>
              <a:t>of</a:t>
            </a:r>
            <a:r>
              <a:rPr lang="de-CH" sz="2000" dirty="0" smtClean="0"/>
              <a:t> </a:t>
            </a:r>
            <a:r>
              <a:rPr lang="de-CH" sz="2000" dirty="0" err="1" smtClean="0"/>
              <a:t>the</a:t>
            </a:r>
            <a:r>
              <a:rPr lang="de-CH" sz="2000" dirty="0" smtClean="0"/>
              <a:t> </a:t>
            </a:r>
            <a:r>
              <a:rPr lang="de-CH" sz="2000" dirty="0" err="1" smtClean="0"/>
              <a:t>current</a:t>
            </a:r>
            <a:r>
              <a:rPr lang="de-CH" sz="2000" dirty="0" smtClean="0"/>
              <a:t> Council (September 2012) </a:t>
            </a:r>
            <a:r>
              <a:rPr lang="de-CH" sz="2000" dirty="0" err="1" smtClean="0"/>
              <a:t>and</a:t>
            </a:r>
            <a:r>
              <a:rPr lang="de-CH" sz="2000" dirty="0" smtClean="0"/>
              <a:t> </a:t>
            </a:r>
            <a:r>
              <a:rPr lang="de-CH" sz="2000" dirty="0" err="1" smtClean="0"/>
              <a:t>the</a:t>
            </a:r>
            <a:r>
              <a:rPr lang="de-CH" sz="2000" dirty="0" smtClean="0"/>
              <a:t> </a:t>
            </a:r>
            <a:r>
              <a:rPr lang="de-CH" sz="2000" dirty="0" err="1" smtClean="0"/>
              <a:t>corresponding</a:t>
            </a:r>
            <a:r>
              <a:rPr lang="de-CH" sz="2000" dirty="0" smtClean="0"/>
              <a:t> </a:t>
            </a:r>
            <a:r>
              <a:rPr lang="de-CH" sz="2000" dirty="0" err="1" smtClean="0"/>
              <a:t>late</a:t>
            </a:r>
            <a:r>
              <a:rPr lang="de-CH" sz="2000" dirty="0" smtClean="0"/>
              <a:t> </a:t>
            </a:r>
            <a:r>
              <a:rPr lang="de-CH" sz="2000" dirty="0" err="1" smtClean="0"/>
              <a:t>announcement</a:t>
            </a:r>
            <a:r>
              <a:rPr lang="de-CH" sz="2000" dirty="0" smtClean="0"/>
              <a:t> </a:t>
            </a:r>
            <a:r>
              <a:rPr lang="de-CH" sz="2000" dirty="0" err="1" smtClean="0"/>
              <a:t>of</a:t>
            </a:r>
            <a:r>
              <a:rPr lang="de-CH" sz="2000" dirty="0" smtClean="0"/>
              <a:t> IIHF </a:t>
            </a:r>
            <a:r>
              <a:rPr lang="de-CH" sz="2000" dirty="0" err="1" smtClean="0"/>
              <a:t>Committees</a:t>
            </a:r>
            <a:r>
              <a:rPr lang="de-CH" sz="2000" dirty="0" smtClean="0"/>
              <a:t>  in </a:t>
            </a:r>
            <a:r>
              <a:rPr lang="de-CH" sz="2000" dirty="0" err="1" smtClean="0"/>
              <a:t>January</a:t>
            </a:r>
            <a:r>
              <a:rPr lang="de-CH" sz="2000" dirty="0" smtClean="0"/>
              <a:t> </a:t>
            </a:r>
            <a:r>
              <a:rPr lang="de-CH" sz="2000" dirty="0" smtClean="0"/>
              <a:t>2013</a:t>
            </a:r>
            <a:endParaRPr lang="de-CH" sz="2000" dirty="0" smtClean="0"/>
          </a:p>
          <a:p>
            <a:r>
              <a:rPr lang="de-CH" sz="2000" dirty="0" err="1" smtClean="0"/>
              <a:t>Once</a:t>
            </a:r>
            <a:r>
              <a:rPr lang="de-CH" sz="2000" dirty="0" smtClean="0"/>
              <a:t> </a:t>
            </a:r>
            <a:r>
              <a:rPr lang="de-CH" sz="2000" dirty="0" err="1" smtClean="0"/>
              <a:t>opened</a:t>
            </a:r>
            <a:r>
              <a:rPr lang="de-CH" sz="2000" dirty="0" smtClean="0"/>
              <a:t>, </a:t>
            </a:r>
            <a:r>
              <a:rPr lang="de-CH" sz="2000" dirty="0" err="1" smtClean="0"/>
              <a:t>the</a:t>
            </a:r>
            <a:r>
              <a:rPr lang="de-CH" sz="2000" dirty="0" smtClean="0"/>
              <a:t> IIHF </a:t>
            </a:r>
            <a:r>
              <a:rPr lang="de-CH" sz="2000" dirty="0" err="1" smtClean="0"/>
              <a:t>received</a:t>
            </a:r>
            <a:r>
              <a:rPr lang="de-CH" sz="2000" dirty="0" smtClean="0"/>
              <a:t> 86 different </a:t>
            </a:r>
            <a:r>
              <a:rPr lang="de-CH" sz="2000" dirty="0" err="1" smtClean="0"/>
              <a:t>rule</a:t>
            </a:r>
            <a:r>
              <a:rPr lang="de-CH" sz="2000" dirty="0" smtClean="0"/>
              <a:t> </a:t>
            </a:r>
            <a:r>
              <a:rPr lang="de-CH" sz="2000" dirty="0" err="1" smtClean="0"/>
              <a:t>proposals</a:t>
            </a:r>
            <a:r>
              <a:rPr lang="de-CH" sz="2000" dirty="0" smtClean="0"/>
              <a:t> on 55 </a:t>
            </a:r>
            <a:r>
              <a:rPr lang="de-CH" sz="2000" dirty="0" err="1" smtClean="0"/>
              <a:t>existing</a:t>
            </a:r>
            <a:r>
              <a:rPr lang="de-CH" sz="2000" dirty="0" smtClean="0"/>
              <a:t> </a:t>
            </a:r>
            <a:r>
              <a:rPr lang="de-CH" sz="2000" dirty="0" err="1" smtClean="0"/>
              <a:t>rules</a:t>
            </a:r>
            <a:r>
              <a:rPr lang="de-CH" sz="2000" dirty="0" smtClean="0"/>
              <a:t> </a:t>
            </a:r>
            <a:r>
              <a:rPr lang="de-CH" sz="2000" dirty="0" err="1" smtClean="0"/>
              <a:t>and</a:t>
            </a:r>
            <a:r>
              <a:rPr lang="de-CH" sz="2000" dirty="0" smtClean="0"/>
              <a:t> </a:t>
            </a:r>
            <a:r>
              <a:rPr lang="de-CH" sz="2000" dirty="0" err="1" smtClean="0"/>
              <a:t>proposals</a:t>
            </a:r>
            <a:r>
              <a:rPr lang="de-CH" sz="2000" dirty="0" smtClean="0"/>
              <a:t> </a:t>
            </a:r>
            <a:r>
              <a:rPr lang="de-CH" sz="2000" dirty="0" err="1" smtClean="0"/>
              <a:t>for</a:t>
            </a:r>
            <a:r>
              <a:rPr lang="de-CH" sz="2000" dirty="0" smtClean="0"/>
              <a:t> </a:t>
            </a:r>
            <a:r>
              <a:rPr lang="de-CH" sz="2000" dirty="0" err="1" smtClean="0"/>
              <a:t>two</a:t>
            </a:r>
            <a:r>
              <a:rPr lang="de-CH" sz="2000" dirty="0" smtClean="0"/>
              <a:t> </a:t>
            </a:r>
            <a:r>
              <a:rPr lang="de-CH" sz="2000" dirty="0" err="1"/>
              <a:t>n</a:t>
            </a:r>
            <a:r>
              <a:rPr lang="de-CH" sz="2000" dirty="0" err="1" smtClean="0"/>
              <a:t>ew</a:t>
            </a:r>
            <a:r>
              <a:rPr lang="de-CH" sz="2000" dirty="0" smtClean="0"/>
              <a:t> </a:t>
            </a:r>
            <a:r>
              <a:rPr lang="de-CH" sz="2000" dirty="0" err="1" smtClean="0"/>
              <a:t>ones</a:t>
            </a:r>
            <a:endParaRPr lang="de-CH" sz="2000" dirty="0" smtClean="0"/>
          </a:p>
          <a:p>
            <a:r>
              <a:rPr lang="de-CH" sz="2000" dirty="0" err="1" smtClean="0"/>
              <a:t>Of</a:t>
            </a:r>
            <a:r>
              <a:rPr lang="de-CH" sz="2000" dirty="0" smtClean="0"/>
              <a:t> </a:t>
            </a:r>
            <a:r>
              <a:rPr lang="de-CH" sz="2000" dirty="0" err="1" smtClean="0"/>
              <a:t>these</a:t>
            </a:r>
            <a:r>
              <a:rPr lang="de-CH" sz="2000" dirty="0" smtClean="0"/>
              <a:t> </a:t>
            </a:r>
            <a:r>
              <a:rPr lang="de-CH" sz="2000" dirty="0" err="1" smtClean="0"/>
              <a:t>proposals</a:t>
            </a:r>
            <a:r>
              <a:rPr lang="de-CH" sz="2000" dirty="0" smtClean="0"/>
              <a:t>, 4 </a:t>
            </a:r>
            <a:r>
              <a:rPr lang="de-CH" sz="2000" dirty="0" err="1" smtClean="0"/>
              <a:t>were</a:t>
            </a:r>
            <a:r>
              <a:rPr lang="de-CH" sz="2000" dirty="0" smtClean="0"/>
              <a:t> </a:t>
            </a:r>
            <a:r>
              <a:rPr lang="de-CH" sz="2000" dirty="0" err="1" smtClean="0"/>
              <a:t>forwarded</a:t>
            </a:r>
            <a:r>
              <a:rPr lang="de-CH" sz="2000" dirty="0" smtClean="0"/>
              <a:t> </a:t>
            </a:r>
            <a:r>
              <a:rPr lang="de-CH" sz="2000" dirty="0" err="1" smtClean="0"/>
              <a:t>to</a:t>
            </a:r>
            <a:r>
              <a:rPr lang="de-CH" sz="2000" dirty="0" smtClean="0"/>
              <a:t> </a:t>
            </a:r>
            <a:r>
              <a:rPr lang="de-CH" sz="2000" dirty="0" err="1" smtClean="0"/>
              <a:t>committees</a:t>
            </a:r>
            <a:r>
              <a:rPr lang="de-CH" sz="2000" dirty="0" smtClean="0"/>
              <a:t> </a:t>
            </a:r>
            <a:r>
              <a:rPr lang="de-CH" sz="2000" dirty="0" err="1" smtClean="0"/>
              <a:t>for</a:t>
            </a:r>
            <a:r>
              <a:rPr lang="de-CH" sz="2000" dirty="0" smtClean="0"/>
              <a:t> </a:t>
            </a:r>
            <a:r>
              <a:rPr lang="de-CH" sz="2000" dirty="0" err="1" smtClean="0"/>
              <a:t>regulation</a:t>
            </a:r>
            <a:r>
              <a:rPr lang="de-CH" sz="2000" dirty="0" smtClean="0"/>
              <a:t> </a:t>
            </a:r>
            <a:r>
              <a:rPr lang="de-CH" sz="2000" dirty="0" err="1" smtClean="0"/>
              <a:t>considerations</a:t>
            </a:r>
            <a:r>
              <a:rPr lang="de-CH" sz="2000" dirty="0" smtClean="0"/>
              <a:t>, 12 </a:t>
            </a:r>
            <a:r>
              <a:rPr lang="de-CH" sz="2000" dirty="0" err="1" smtClean="0"/>
              <a:t>were</a:t>
            </a:r>
            <a:r>
              <a:rPr lang="de-CH" sz="2000" dirty="0" smtClean="0"/>
              <a:t> </a:t>
            </a:r>
            <a:r>
              <a:rPr lang="de-CH" sz="2000" dirty="0" err="1" smtClean="0"/>
              <a:t>withdrawn</a:t>
            </a:r>
            <a:r>
              <a:rPr lang="de-CH" sz="2000" dirty="0" smtClean="0"/>
              <a:t> </a:t>
            </a:r>
            <a:r>
              <a:rPr lang="de-CH" sz="2000" dirty="0" err="1" smtClean="0"/>
              <a:t>by</a:t>
            </a:r>
            <a:r>
              <a:rPr lang="de-CH" sz="2000" dirty="0" smtClean="0"/>
              <a:t> </a:t>
            </a:r>
            <a:r>
              <a:rPr lang="de-CH" sz="2000" dirty="0" err="1" smtClean="0"/>
              <a:t>the</a:t>
            </a:r>
            <a:r>
              <a:rPr lang="de-CH" sz="2000" dirty="0" smtClean="0"/>
              <a:t> </a:t>
            </a:r>
            <a:r>
              <a:rPr lang="de-CH" sz="2000" dirty="0" err="1" smtClean="0"/>
              <a:t>proposing</a:t>
            </a:r>
            <a:r>
              <a:rPr lang="de-CH" sz="2000" dirty="0" smtClean="0"/>
              <a:t> </a:t>
            </a:r>
            <a:r>
              <a:rPr lang="de-CH" sz="2000" dirty="0" err="1" smtClean="0"/>
              <a:t>body</a:t>
            </a:r>
            <a:r>
              <a:rPr lang="de-CH" sz="2000" dirty="0" smtClean="0"/>
              <a:t>, </a:t>
            </a:r>
            <a:r>
              <a:rPr lang="de-CH" sz="2000" dirty="0" smtClean="0"/>
              <a:t>51 </a:t>
            </a:r>
            <a:r>
              <a:rPr lang="de-CH" sz="2000" dirty="0" err="1" smtClean="0"/>
              <a:t>were</a:t>
            </a:r>
            <a:r>
              <a:rPr lang="de-CH" sz="2000" dirty="0" smtClean="0"/>
              <a:t> </a:t>
            </a:r>
            <a:r>
              <a:rPr lang="de-CH" sz="2000" dirty="0" err="1" smtClean="0"/>
              <a:t>determined</a:t>
            </a:r>
            <a:r>
              <a:rPr lang="de-CH" sz="2000" dirty="0" smtClean="0"/>
              <a:t> </a:t>
            </a:r>
            <a:r>
              <a:rPr lang="de-CH" sz="2000" dirty="0" err="1" smtClean="0"/>
              <a:t>as</a:t>
            </a:r>
            <a:r>
              <a:rPr lang="de-CH" sz="2000" dirty="0" smtClean="0"/>
              <a:t> </a:t>
            </a:r>
            <a:r>
              <a:rPr lang="de-CH" sz="2000" dirty="0" err="1" smtClean="0"/>
              <a:t>housekeeping</a:t>
            </a:r>
            <a:r>
              <a:rPr lang="de-CH" sz="2000" dirty="0" smtClean="0"/>
              <a:t> </a:t>
            </a:r>
            <a:r>
              <a:rPr lang="de-CH" sz="2000" dirty="0" err="1" smtClean="0"/>
              <a:t>and</a:t>
            </a:r>
            <a:r>
              <a:rPr lang="de-CH" sz="2000" dirty="0" smtClean="0"/>
              <a:t> </a:t>
            </a:r>
            <a:r>
              <a:rPr lang="de-CH" sz="2000" dirty="0" err="1" smtClean="0"/>
              <a:t>minor</a:t>
            </a:r>
            <a:r>
              <a:rPr lang="de-CH" sz="2000" dirty="0" smtClean="0"/>
              <a:t> </a:t>
            </a:r>
            <a:r>
              <a:rPr lang="de-CH" sz="2000" dirty="0" err="1" smtClean="0"/>
              <a:t>rule</a:t>
            </a:r>
            <a:r>
              <a:rPr lang="de-CH" sz="2000" dirty="0" smtClean="0"/>
              <a:t> </a:t>
            </a:r>
            <a:r>
              <a:rPr lang="de-CH" sz="2000" dirty="0" err="1" smtClean="0"/>
              <a:t>changes</a:t>
            </a:r>
            <a:r>
              <a:rPr lang="de-CH" sz="2000" dirty="0" smtClean="0"/>
              <a:t> </a:t>
            </a:r>
            <a:r>
              <a:rPr lang="de-CH" sz="2000" dirty="0" err="1" smtClean="0"/>
              <a:t>while</a:t>
            </a:r>
            <a:r>
              <a:rPr lang="de-CH" sz="2000" dirty="0" smtClean="0"/>
              <a:t> 19 </a:t>
            </a:r>
            <a:r>
              <a:rPr lang="de-CH" sz="2000" dirty="0" err="1" smtClean="0"/>
              <a:t>were</a:t>
            </a:r>
            <a:r>
              <a:rPr lang="de-CH" sz="2000" dirty="0" smtClean="0"/>
              <a:t> </a:t>
            </a:r>
            <a:r>
              <a:rPr lang="de-CH" sz="2000" dirty="0" err="1" smtClean="0"/>
              <a:t>targeted</a:t>
            </a:r>
            <a:r>
              <a:rPr lang="de-CH" sz="2000" dirty="0" smtClean="0"/>
              <a:t> </a:t>
            </a:r>
            <a:r>
              <a:rPr lang="de-CH" sz="2000" dirty="0" err="1" smtClean="0"/>
              <a:t>as</a:t>
            </a:r>
            <a:r>
              <a:rPr lang="de-CH" sz="2000" dirty="0" smtClean="0"/>
              <a:t> </a:t>
            </a:r>
            <a:r>
              <a:rPr lang="de-CH" sz="2000" dirty="0" err="1" smtClean="0"/>
              <a:t>major</a:t>
            </a:r>
            <a:r>
              <a:rPr lang="de-CH" sz="2000" dirty="0" smtClean="0"/>
              <a:t> </a:t>
            </a:r>
            <a:r>
              <a:rPr lang="de-CH" sz="2000" dirty="0" err="1" smtClean="0"/>
              <a:t>rule</a:t>
            </a:r>
            <a:r>
              <a:rPr lang="de-CH" sz="2000" dirty="0" smtClean="0"/>
              <a:t> </a:t>
            </a:r>
            <a:r>
              <a:rPr lang="de-CH" sz="2000" dirty="0" err="1" smtClean="0"/>
              <a:t>change</a:t>
            </a:r>
            <a:r>
              <a:rPr lang="de-CH" sz="2000" dirty="0" smtClean="0"/>
              <a:t> </a:t>
            </a:r>
            <a:r>
              <a:rPr lang="de-CH" sz="2000" dirty="0" err="1" smtClean="0"/>
              <a:t>proposals</a:t>
            </a:r>
            <a:r>
              <a:rPr lang="de-CH" sz="2000" dirty="0" smtClean="0"/>
              <a:t> </a:t>
            </a:r>
            <a:r>
              <a:rPr lang="de-CH" sz="2000" dirty="0" err="1" smtClean="0"/>
              <a:t>or</a:t>
            </a:r>
            <a:r>
              <a:rPr lang="de-CH" sz="2000" dirty="0" smtClean="0"/>
              <a:t> ‘</a:t>
            </a:r>
            <a:r>
              <a:rPr lang="de-CH" sz="2000" dirty="0" err="1" smtClean="0"/>
              <a:t>game</a:t>
            </a:r>
            <a:r>
              <a:rPr lang="de-CH" sz="2000" dirty="0" smtClean="0"/>
              <a:t> </a:t>
            </a:r>
            <a:r>
              <a:rPr lang="de-CH" sz="2000" dirty="0" err="1" smtClean="0"/>
              <a:t>changers</a:t>
            </a:r>
            <a:r>
              <a:rPr lang="de-CH" sz="2000" dirty="0" smtClean="0"/>
              <a:t>’</a:t>
            </a:r>
          </a:p>
          <a:p>
            <a:endParaRPr lang="de-CH" sz="2300" dirty="0" smtClean="0"/>
          </a:p>
          <a:p>
            <a:endParaRPr lang="de-CH" dirty="0" smtClean="0"/>
          </a:p>
        </p:txBody>
      </p:sp>
    </p:spTree>
    <p:extLst>
      <p:ext uri="{BB962C8B-B14F-4D97-AF65-F5344CB8AC3E}">
        <p14:creationId xmlns:p14="http://schemas.microsoft.com/office/powerpoint/2010/main" val="4282657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CH" sz="2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gn="ctr">
              <a:buNone/>
            </a:pPr>
            <a:r>
              <a:rPr lang="de-CH" sz="2800" b="1" dirty="0" smtClean="0">
                <a:effectLst>
                  <a:outerShdw blurRad="38100" dist="38100" dir="2700000" algn="tl">
                    <a:srgbClr val="000000">
                      <a:alpha val="43137"/>
                    </a:srgbClr>
                  </a:outerShdw>
                </a:effectLst>
              </a:rPr>
              <a:t>The 2014 IIHF </a:t>
            </a:r>
            <a:r>
              <a:rPr lang="de-CH" sz="2800" b="1" dirty="0" err="1" smtClean="0">
                <a:effectLst>
                  <a:outerShdw blurRad="38100" dist="38100" dir="2700000" algn="tl">
                    <a:srgbClr val="000000">
                      <a:alpha val="43137"/>
                    </a:srgbClr>
                  </a:outerShdw>
                </a:effectLst>
              </a:rPr>
              <a:t>Rule</a:t>
            </a:r>
            <a:r>
              <a:rPr lang="de-CH" sz="2800" b="1" dirty="0" smtClean="0">
                <a:effectLst>
                  <a:outerShdw blurRad="38100" dist="38100" dir="2700000" algn="tl">
                    <a:srgbClr val="000000">
                      <a:alpha val="43137"/>
                    </a:srgbClr>
                  </a:outerShdw>
                </a:effectLst>
              </a:rPr>
              <a:t> Book: The </a:t>
            </a:r>
            <a:r>
              <a:rPr lang="de-CH" sz="2800" b="1" dirty="0" err="1" smtClean="0">
                <a:effectLst>
                  <a:outerShdw blurRad="38100" dist="38100" dir="2700000" algn="tl">
                    <a:srgbClr val="000000">
                      <a:alpha val="43137"/>
                    </a:srgbClr>
                  </a:outerShdw>
                </a:effectLst>
              </a:rPr>
              <a:t>new</a:t>
            </a:r>
            <a:r>
              <a:rPr lang="de-CH" sz="2800" b="1" dirty="0" smtClean="0">
                <a:effectLst>
                  <a:outerShdw blurRad="38100" dist="38100" dir="2700000" algn="tl">
                    <a:srgbClr val="000000">
                      <a:alpha val="43137"/>
                    </a:srgbClr>
                  </a:outerShdw>
                </a:effectLst>
              </a:rPr>
              <a:t> </a:t>
            </a:r>
            <a:r>
              <a:rPr lang="de-CH" sz="2800" b="1" dirty="0" err="1" smtClean="0">
                <a:effectLst>
                  <a:outerShdw blurRad="38100" dist="38100" dir="2700000" algn="tl">
                    <a:srgbClr val="000000">
                      <a:alpha val="43137"/>
                    </a:srgbClr>
                  </a:outerShdw>
                </a:effectLst>
              </a:rPr>
              <a:t>lay</a:t>
            </a:r>
            <a:r>
              <a:rPr lang="de-CH" sz="2800" b="1" dirty="0" smtClean="0">
                <a:effectLst>
                  <a:outerShdw blurRad="38100" dist="38100" dir="2700000" algn="tl">
                    <a:srgbClr val="000000">
                      <a:alpha val="43137"/>
                    </a:srgbClr>
                  </a:outerShdw>
                </a:effectLst>
              </a:rPr>
              <a:t> out plus </a:t>
            </a:r>
            <a:r>
              <a:rPr lang="de-CH" sz="2800" b="1" dirty="0" err="1" smtClean="0">
                <a:effectLst>
                  <a:outerShdw blurRad="38100" dist="38100" dir="2700000" algn="tl">
                    <a:srgbClr val="000000">
                      <a:alpha val="43137"/>
                    </a:srgbClr>
                  </a:outerShdw>
                </a:effectLst>
              </a:rPr>
              <a:t>the</a:t>
            </a:r>
            <a:r>
              <a:rPr lang="de-CH" sz="2800" b="1" dirty="0" smtClean="0">
                <a:effectLst>
                  <a:outerShdw blurRad="38100" dist="38100" dir="2700000" algn="tl">
                    <a:srgbClr val="000000">
                      <a:alpha val="43137"/>
                    </a:srgbClr>
                  </a:outerShdw>
                </a:effectLst>
              </a:rPr>
              <a:t> </a:t>
            </a:r>
            <a:r>
              <a:rPr lang="de-CH" sz="2800" b="1" dirty="0" err="1" smtClean="0">
                <a:effectLst>
                  <a:outerShdw blurRad="38100" dist="38100" dir="2700000" algn="tl">
                    <a:srgbClr val="000000">
                      <a:alpha val="43137"/>
                    </a:srgbClr>
                  </a:outerShdw>
                </a:effectLst>
              </a:rPr>
              <a:t>principles</a:t>
            </a:r>
            <a:r>
              <a:rPr lang="de-CH" sz="2800" b="1" dirty="0" smtClean="0">
                <a:effectLst>
                  <a:outerShdw blurRad="38100" dist="38100" dir="2700000" algn="tl">
                    <a:srgbClr val="000000">
                      <a:alpha val="43137"/>
                    </a:srgbClr>
                  </a:outerShdw>
                </a:effectLst>
              </a:rPr>
              <a:t> </a:t>
            </a:r>
            <a:r>
              <a:rPr lang="de-CH" sz="2800" b="1" dirty="0" err="1" smtClean="0">
                <a:effectLst>
                  <a:outerShdw blurRad="38100" dist="38100" dir="2700000" algn="tl">
                    <a:srgbClr val="000000">
                      <a:alpha val="43137"/>
                    </a:srgbClr>
                  </a:outerShdw>
                </a:effectLst>
              </a:rPr>
              <a:t>of</a:t>
            </a:r>
            <a:r>
              <a:rPr lang="de-CH" sz="2800" b="1" dirty="0" smtClean="0">
                <a:effectLst>
                  <a:outerShdw blurRad="38100" dist="38100" dir="2700000" algn="tl">
                    <a:srgbClr val="000000">
                      <a:alpha val="43137"/>
                    </a:srgbClr>
                  </a:outerShdw>
                </a:effectLst>
              </a:rPr>
              <a:t> </a:t>
            </a:r>
            <a:r>
              <a:rPr lang="de-CH" sz="2800" b="1" dirty="0" err="1" smtClean="0">
                <a:effectLst>
                  <a:outerShdw blurRad="38100" dist="38100" dir="2700000" algn="tl">
                    <a:srgbClr val="000000">
                      <a:alpha val="43137"/>
                    </a:srgbClr>
                  </a:outerShdw>
                </a:effectLst>
              </a:rPr>
              <a:t>content</a:t>
            </a:r>
            <a:r>
              <a:rPr lang="de-CH" sz="2800" b="1" dirty="0" smtClean="0">
                <a:effectLst>
                  <a:outerShdw blurRad="38100" dist="38100" dir="2700000" algn="tl">
                    <a:srgbClr val="000000">
                      <a:alpha val="43137"/>
                    </a:srgbClr>
                  </a:outerShdw>
                </a:effectLst>
              </a:rPr>
              <a:t> &amp; </a:t>
            </a:r>
            <a:r>
              <a:rPr lang="de-CH" sz="2800" b="1" dirty="0" err="1" smtClean="0">
                <a:effectLst>
                  <a:outerShdw blurRad="38100" dist="38100" dir="2700000" algn="tl">
                    <a:srgbClr val="000000">
                      <a:alpha val="43137"/>
                    </a:srgbClr>
                  </a:outerShdw>
                </a:effectLst>
              </a:rPr>
              <a:t>structure</a:t>
            </a:r>
            <a:endParaRPr lang="de-CH" sz="2800" b="1" dirty="0" smtClean="0">
              <a:effectLst>
                <a:outerShdw blurRad="38100" dist="38100" dir="2700000" algn="tl">
                  <a:srgbClr val="000000">
                    <a:alpha val="43137"/>
                  </a:srgbClr>
                </a:outerShdw>
              </a:effectLst>
            </a:endParaRPr>
          </a:p>
          <a:p>
            <a:endParaRPr lang="de-CH" sz="2800" b="1" dirty="0">
              <a:effectLst>
                <a:outerShdw blurRad="38100" dist="38100" dir="2700000" algn="tl">
                  <a:srgbClr val="000000">
                    <a:alpha val="43137"/>
                  </a:srgbClr>
                </a:outerShdw>
              </a:effectLst>
            </a:endParaRPr>
          </a:p>
          <a:p>
            <a:endParaRPr lang="de-CH" sz="28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F9535523-8ECD-4DBD-B2EF-811C31DF4F52}" type="slidenum">
              <a:rPr lang="en-US" smtClean="0"/>
              <a:t>8</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030" y="2260952"/>
            <a:ext cx="3384645" cy="3302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695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42975" y="2580777"/>
            <a:ext cx="7442200" cy="1195810"/>
          </a:xfrm>
        </p:spPr>
        <p:txBody>
          <a:bodyPr/>
          <a:lstStyle/>
          <a:p>
            <a:pPr algn="ctr"/>
            <a:r>
              <a:rPr lang="en-US" sz="3100" b="1" dirty="0" smtClean="0">
                <a:effectLst>
                  <a:outerShdw blurRad="38100" dist="38100" dir="2700000" algn="tl">
                    <a:srgbClr val="000000">
                      <a:alpha val="43137"/>
                    </a:srgbClr>
                  </a:outerShdw>
                </a:effectLst>
                <a:latin typeface="Arial Black" panose="020B0A04020102020204" pitchFamily="34" charset="0"/>
              </a:rPr>
              <a:t>2014 IIHF HOUSEKEEPING &amp; MINOR RULE CHANGE SUMMARY</a:t>
            </a:r>
            <a:endParaRPr lang="en-US" sz="3100" b="1" dirty="0">
              <a:effectLst>
                <a:outerShdw blurRad="38100" dist="38100" dir="2700000" algn="tl">
                  <a:srgbClr val="000000">
                    <a:alpha val="43137"/>
                  </a:srgbClr>
                </a:outerShdw>
              </a:effectLst>
              <a:latin typeface="Arial Black" panose="020B0A04020102020204" pitchFamily="34" charset="0"/>
            </a:endParaRPr>
          </a:p>
        </p:txBody>
      </p:sp>
      <p:sp>
        <p:nvSpPr>
          <p:cNvPr id="7" name="Subtitle 6"/>
          <p:cNvSpPr>
            <a:spLocks noGrp="1"/>
          </p:cNvSpPr>
          <p:nvPr>
            <p:ph type="subTitle" idx="1"/>
          </p:nvPr>
        </p:nvSpPr>
        <p:spPr>
          <a:xfrm>
            <a:off x="955344" y="4092026"/>
            <a:ext cx="7442200" cy="444500"/>
          </a:xfrm>
        </p:spPr>
        <p:txBody>
          <a:bodyPr/>
          <a:lstStyle/>
          <a:p>
            <a:endParaRPr lang="en-US" b="1" dirty="0" smtClean="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6533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IIHF_PowerPoint_V3.1">
  <a:themeElements>
    <a:clrScheme name="IIHF screen colors">
      <a:dk1>
        <a:srgbClr val="CF0E03"/>
      </a:dk1>
      <a:lt1>
        <a:srgbClr val="FFFFFF"/>
      </a:lt1>
      <a:dk2>
        <a:srgbClr val="00245E"/>
      </a:dk2>
      <a:lt2>
        <a:srgbClr val="3193D1"/>
      </a:lt2>
      <a:accent1>
        <a:srgbClr val="004997"/>
      </a:accent1>
      <a:accent2>
        <a:srgbClr val="B8004D"/>
      </a:accent2>
      <a:accent3>
        <a:srgbClr val="ED7100"/>
      </a:accent3>
      <a:accent4>
        <a:srgbClr val="44780B"/>
      </a:accent4>
      <a:accent5>
        <a:srgbClr val="000000"/>
      </a:accent5>
      <a:accent6>
        <a:srgbClr val="EDEDE7"/>
      </a:accent6>
      <a:hlink>
        <a:srgbClr val="3193D1"/>
      </a:hlink>
      <a:folHlink>
        <a:srgbClr val="ED7100"/>
      </a:folHlink>
    </a:clrScheme>
    <a:fontScheme name="2012_PowerPointTemplate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1">
                <a:gamma/>
                <a:shade val="86275"/>
                <a:invGamma/>
              </a:schemeClr>
            </a:gs>
          </a:gsLst>
          <a:lin ang="5400000" scaled="1"/>
        </a:grad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accent1">
                <a:gamma/>
                <a:shade val="86275"/>
                <a:invGamma/>
              </a:schemeClr>
            </a:gs>
          </a:gsLst>
          <a:lin ang="5400000" scaled="1"/>
        </a:grad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defRPr>
        </a:defPPr>
      </a:lstStyle>
    </a:lnDef>
  </a:objectDefaults>
  <a:extraClrSchemeLst>
    <a:extraClrScheme>
      <a:clrScheme name="2012_PowerPointTemplate_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2_PowerPointTemplate_Ligh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2_PowerPointTemplate_Ligh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2_PowerPointTemplate_Ligh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2_PowerPointTemplate_Ligh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2_PowerPointTemplate_Ligh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2_PowerPointTemplate_Ligh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2_PowerPointTemplate_Ligh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2_PowerPointTemplate_Ligh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2_PowerPointTemplate_Ligh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2_PowerPointTemplate_Ligh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2_PowerPointTemplate_Ligh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2_PowerPointTemplate_Light 13">
        <a:dk1>
          <a:srgbClr val="000000"/>
        </a:dk1>
        <a:lt1>
          <a:srgbClr val="FFFFFF"/>
        </a:lt1>
        <a:dk2>
          <a:srgbClr val="000000"/>
        </a:dk2>
        <a:lt2>
          <a:srgbClr val="808080"/>
        </a:lt2>
        <a:accent1>
          <a:srgbClr val="A08DC5"/>
        </a:accent1>
        <a:accent2>
          <a:srgbClr val="333399"/>
        </a:accent2>
        <a:accent3>
          <a:srgbClr val="FFFFFF"/>
        </a:accent3>
        <a:accent4>
          <a:srgbClr val="000000"/>
        </a:accent4>
        <a:accent5>
          <a:srgbClr val="CDC5DF"/>
        </a:accent5>
        <a:accent6>
          <a:srgbClr val="2D2D8A"/>
        </a:accent6>
        <a:hlink>
          <a:srgbClr val="881FB7"/>
        </a:hlink>
        <a:folHlink>
          <a:srgbClr val="7214B8"/>
        </a:folHlink>
      </a:clrScheme>
      <a:clrMap bg1="lt1" tx1="dk1" bg2="lt2" tx2="dk2" accent1="accent1" accent2="accent2" accent3="accent3" accent4="accent4" accent5="accent5" accent6="accent6" hlink="hlink" folHlink="folHlink"/>
    </a:extraClrScheme>
    <a:extraClrScheme>
      <a:clrScheme name="2012_PowerPointTemplate_Light 14">
        <a:dk1>
          <a:srgbClr val="000000"/>
        </a:dk1>
        <a:lt1>
          <a:srgbClr val="FFFFFF"/>
        </a:lt1>
        <a:dk2>
          <a:srgbClr val="000000"/>
        </a:dk2>
        <a:lt2>
          <a:srgbClr val="808080"/>
        </a:lt2>
        <a:accent1>
          <a:srgbClr val="A08DC5"/>
        </a:accent1>
        <a:accent2>
          <a:srgbClr val="333399"/>
        </a:accent2>
        <a:accent3>
          <a:srgbClr val="FFFFFF"/>
        </a:accent3>
        <a:accent4>
          <a:srgbClr val="000000"/>
        </a:accent4>
        <a:accent5>
          <a:srgbClr val="CDC5DF"/>
        </a:accent5>
        <a:accent6>
          <a:srgbClr val="2D2D8A"/>
        </a:accent6>
        <a:hlink>
          <a:srgbClr val="8156D6"/>
        </a:hlink>
        <a:folHlink>
          <a:srgbClr val="7214B8"/>
        </a:folHlink>
      </a:clrScheme>
      <a:clrMap bg1="lt1" tx1="dk1" bg2="lt2" tx2="dk2" accent1="accent1" accent2="accent2" accent3="accent3" accent4="accent4" accent5="accent5" accent6="accent6" hlink="hlink" folHlink="folHlink"/>
    </a:extraClrScheme>
    <a:extraClrScheme>
      <a:clrScheme name="2012_PowerPointTemplate_Light 15">
        <a:dk1>
          <a:srgbClr val="000000"/>
        </a:dk1>
        <a:lt1>
          <a:srgbClr val="FFFFFF"/>
        </a:lt1>
        <a:dk2>
          <a:srgbClr val="000000"/>
        </a:dk2>
        <a:lt2>
          <a:srgbClr val="F8F8F8"/>
        </a:lt2>
        <a:accent1>
          <a:srgbClr val="A08DC5"/>
        </a:accent1>
        <a:accent2>
          <a:srgbClr val="333399"/>
        </a:accent2>
        <a:accent3>
          <a:srgbClr val="FFFFFF"/>
        </a:accent3>
        <a:accent4>
          <a:srgbClr val="000000"/>
        </a:accent4>
        <a:accent5>
          <a:srgbClr val="CDC5DF"/>
        </a:accent5>
        <a:accent6>
          <a:srgbClr val="2D2D8A"/>
        </a:accent6>
        <a:hlink>
          <a:srgbClr val="8156D6"/>
        </a:hlink>
        <a:folHlink>
          <a:srgbClr val="7214B8"/>
        </a:folHlink>
      </a:clrScheme>
      <a:clrMap bg1="lt1" tx1="dk1" bg2="lt2" tx2="dk2" accent1="accent1" accent2="accent2" accent3="accent3" accent4="accent4" accent5="accent5" accent6="accent6" hlink="hlink" folHlink="folHlink"/>
    </a:extraClrScheme>
    <a:extraClrScheme>
      <a:clrScheme name="2012_PowerPointTemplate_Light 16">
        <a:dk1>
          <a:srgbClr val="000000"/>
        </a:dk1>
        <a:lt1>
          <a:srgbClr val="FFFFFF"/>
        </a:lt1>
        <a:dk2>
          <a:srgbClr val="000000"/>
        </a:dk2>
        <a:lt2>
          <a:srgbClr val="F8F8F8"/>
        </a:lt2>
        <a:accent1>
          <a:srgbClr val="B19000"/>
        </a:accent1>
        <a:accent2>
          <a:srgbClr val="D5AE03"/>
        </a:accent2>
        <a:accent3>
          <a:srgbClr val="FFFFFF"/>
        </a:accent3>
        <a:accent4>
          <a:srgbClr val="000000"/>
        </a:accent4>
        <a:accent5>
          <a:srgbClr val="D5C6AA"/>
        </a:accent5>
        <a:accent6>
          <a:srgbClr val="C19D02"/>
        </a:accent6>
        <a:hlink>
          <a:srgbClr val="C1A116"/>
        </a:hlink>
        <a:folHlink>
          <a:srgbClr val="C18B1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IIHF_PowerPoint_V3.1</Template>
  <TotalTime>0</TotalTime>
  <Words>1610</Words>
  <Application>Microsoft Office PowerPoint</Application>
  <PresentationFormat>On-screen Show (4:3)</PresentationFormat>
  <Paragraphs>145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IIHF_PowerPoint_V3.1</vt:lpstr>
      <vt:lpstr> 2014 IIHF NEW RULES WORKSHOP</vt:lpstr>
      <vt:lpstr> New Rules Workshop Goals</vt:lpstr>
      <vt:lpstr> The IIHF Rule Book - Evolution &amp; Development</vt:lpstr>
      <vt:lpstr> Evolution &amp; Development</vt:lpstr>
      <vt:lpstr> </vt:lpstr>
      <vt:lpstr>… but, there are drawbacks</vt:lpstr>
      <vt:lpstr> The IIHF Rule Congress Summary</vt:lpstr>
      <vt:lpstr>PowerPoint Presentation</vt:lpstr>
      <vt:lpstr>2014 IIHF HOUSEKEEPING &amp; MINOR RULE CHANGE SUMMARY</vt:lpstr>
      <vt:lpstr> Housekeeping and Minor Rule Change Summary</vt:lpstr>
      <vt:lpstr>Rule Upgrades During the 2013/14 Season</vt:lpstr>
      <vt:lpstr>Housekeeping and Minor Rule Change Summary</vt:lpstr>
      <vt:lpstr> Major Rule Change Overview</vt:lpstr>
      <vt:lpstr>2014 IIHF MAJOR RULE CHANGE SUMMARY</vt:lpstr>
      <vt:lpstr>101 – Dimensions of the Rink</vt:lpstr>
      <vt:lpstr>102 – Boards</vt:lpstr>
      <vt:lpstr>105 – Protective Glass</vt:lpstr>
      <vt:lpstr>112 – Blue Lines</vt:lpstr>
      <vt:lpstr>411 – Change of Players and Goalkeepers</vt:lpstr>
      <vt:lpstr>442 – Procedure for Conducting Face-Offs</vt:lpstr>
      <vt:lpstr>460 - Icing the Puck: Hybrid Icing </vt:lpstr>
      <vt:lpstr>460 – Icing the Puck: Hybrid Icing #1 </vt:lpstr>
      <vt:lpstr>460 – Icing the Puck: Hybrid Icing #2</vt:lpstr>
      <vt:lpstr>509 – Penalty Shot Procedure</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IIHF RULE BOOK PROPOSALS</dc:title>
  <dc:creator>Nieminen</dc:creator>
  <cp:lastModifiedBy>Dave</cp:lastModifiedBy>
  <cp:revision>98</cp:revision>
  <cp:lastPrinted>2014-05-22T15:42:39Z</cp:lastPrinted>
  <dcterms:created xsi:type="dcterms:W3CDTF">2014-05-21T08:08:48Z</dcterms:created>
  <dcterms:modified xsi:type="dcterms:W3CDTF">2014-06-13T10:53:13Z</dcterms:modified>
</cp:coreProperties>
</file>